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377" r:id="rId2"/>
    <p:sldId id="256" r:id="rId3"/>
    <p:sldId id="329" r:id="rId4"/>
    <p:sldId id="257" r:id="rId5"/>
    <p:sldId id="258" r:id="rId6"/>
    <p:sldId id="261" r:id="rId7"/>
    <p:sldId id="318" r:id="rId8"/>
    <p:sldId id="260" r:id="rId9"/>
    <p:sldId id="262" r:id="rId10"/>
    <p:sldId id="263" r:id="rId11"/>
    <p:sldId id="264" r:id="rId12"/>
    <p:sldId id="336" r:id="rId13"/>
    <p:sldId id="322" r:id="rId14"/>
    <p:sldId id="323" r:id="rId15"/>
    <p:sldId id="324" r:id="rId16"/>
    <p:sldId id="325" r:id="rId17"/>
    <p:sldId id="265" r:id="rId18"/>
    <p:sldId id="319" r:id="rId19"/>
    <p:sldId id="266" r:id="rId20"/>
    <p:sldId id="268" r:id="rId21"/>
    <p:sldId id="269" r:id="rId22"/>
    <p:sldId id="321" r:id="rId23"/>
    <p:sldId id="270" r:id="rId24"/>
    <p:sldId id="271" r:id="rId25"/>
    <p:sldId id="272" r:id="rId26"/>
    <p:sldId id="273" r:id="rId27"/>
    <p:sldId id="274" r:id="rId28"/>
    <p:sldId id="275" r:id="rId29"/>
    <p:sldId id="276" r:id="rId30"/>
    <p:sldId id="278" r:id="rId31"/>
    <p:sldId id="279" r:id="rId32"/>
    <p:sldId id="280" r:id="rId33"/>
    <p:sldId id="281" r:id="rId34"/>
    <p:sldId id="283" r:id="rId35"/>
    <p:sldId id="284" r:id="rId36"/>
    <p:sldId id="285" r:id="rId37"/>
    <p:sldId id="286" r:id="rId38"/>
    <p:sldId id="287" r:id="rId39"/>
    <p:sldId id="288" r:id="rId40"/>
    <p:sldId id="289" r:id="rId41"/>
    <p:sldId id="291" r:id="rId42"/>
    <p:sldId id="297" r:id="rId43"/>
    <p:sldId id="316" r:id="rId44"/>
    <p:sldId id="298" r:id="rId45"/>
    <p:sldId id="378" r:id="rId46"/>
    <p:sldId id="380" r:id="rId47"/>
    <p:sldId id="381" r:id="rId48"/>
    <p:sldId id="382" r:id="rId49"/>
    <p:sldId id="383" r:id="rId50"/>
    <p:sldId id="326" r:id="rId51"/>
    <p:sldId id="299" r:id="rId52"/>
    <p:sldId id="379" r:id="rId53"/>
    <p:sldId id="328" r:id="rId54"/>
    <p:sldId id="300" r:id="rId55"/>
    <p:sldId id="301" r:id="rId56"/>
    <p:sldId id="302" r:id="rId57"/>
    <p:sldId id="335" r:id="rId58"/>
    <p:sldId id="303" r:id="rId59"/>
    <p:sldId id="332" r:id="rId60"/>
    <p:sldId id="327" r:id="rId61"/>
    <p:sldId id="304" r:id="rId62"/>
    <p:sldId id="333" r:id="rId63"/>
    <p:sldId id="307" r:id="rId64"/>
    <p:sldId id="308" r:id="rId65"/>
    <p:sldId id="309" r:id="rId66"/>
    <p:sldId id="310" r:id="rId67"/>
    <p:sldId id="317" r:id="rId68"/>
    <p:sldId id="311" r:id="rId69"/>
    <p:sldId id="314" r:id="rId70"/>
    <p:sldId id="312" r:id="rId71"/>
    <p:sldId id="313" r:id="rId72"/>
    <p:sldId id="334" r:id="rId73"/>
    <p:sldId id="306" r:id="rId74"/>
    <p:sldId id="338" r:id="rId75"/>
    <p:sldId id="343" r:id="rId76"/>
    <p:sldId id="340" r:id="rId77"/>
    <p:sldId id="339" r:id="rId78"/>
    <p:sldId id="345" r:id="rId79"/>
    <p:sldId id="376" r:id="rId80"/>
    <p:sldId id="344" r:id="rId81"/>
    <p:sldId id="347" r:id="rId82"/>
    <p:sldId id="346" r:id="rId83"/>
    <p:sldId id="348" r:id="rId84"/>
    <p:sldId id="349" r:id="rId85"/>
    <p:sldId id="351" r:id="rId86"/>
    <p:sldId id="366" r:id="rId87"/>
    <p:sldId id="367" r:id="rId88"/>
    <p:sldId id="368" r:id="rId89"/>
    <p:sldId id="369" r:id="rId90"/>
    <p:sldId id="370" r:id="rId91"/>
    <p:sldId id="371" r:id="rId92"/>
    <p:sldId id="350" r:id="rId93"/>
    <p:sldId id="352" r:id="rId94"/>
    <p:sldId id="353" r:id="rId95"/>
    <p:sldId id="372" r:id="rId96"/>
    <p:sldId id="373" r:id="rId97"/>
    <p:sldId id="374" r:id="rId98"/>
    <p:sldId id="375" r:id="rId99"/>
    <p:sldId id="330" r:id="rId100"/>
    <p:sldId id="365" r:id="rId101"/>
    <p:sldId id="331" r:id="rId102"/>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8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8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8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8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8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8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8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8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CC"/>
    <a:srgbClr val="000000"/>
    <a:srgbClr val="6CA55F"/>
    <a:srgbClr val="FF6600"/>
    <a:srgbClr val="66CCFF"/>
    <a:srgbClr val="9999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1" autoAdjust="0"/>
    <p:restoredTop sz="60996" autoAdjust="0"/>
  </p:normalViewPr>
  <p:slideViewPr>
    <p:cSldViewPr>
      <p:cViewPr varScale="1">
        <p:scale>
          <a:sx n="92" d="100"/>
          <a:sy n="92" d="100"/>
        </p:scale>
        <p:origin x="14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0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B1DD940-DC41-4AC7-9BCF-82943BB75C9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89091" name="Rectangle 3">
            <a:extLst>
              <a:ext uri="{FF2B5EF4-FFF2-40B4-BE49-F238E27FC236}">
                <a16:creationId xmlns:a16="http://schemas.microsoft.com/office/drawing/2014/main" id="{F94D3BBE-7AC5-4B89-AEE0-56CF610FF41E}"/>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05476" name="Rectangle 4">
            <a:extLst>
              <a:ext uri="{FF2B5EF4-FFF2-40B4-BE49-F238E27FC236}">
                <a16:creationId xmlns:a16="http://schemas.microsoft.com/office/drawing/2014/main" id="{CF25F919-A00A-473F-8F3D-796EAFF2860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Rectangle 5">
            <a:extLst>
              <a:ext uri="{FF2B5EF4-FFF2-40B4-BE49-F238E27FC236}">
                <a16:creationId xmlns:a16="http://schemas.microsoft.com/office/drawing/2014/main" id="{5D38422E-38E4-447C-B400-E44F1BE7B33B}"/>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6">
            <a:extLst>
              <a:ext uri="{FF2B5EF4-FFF2-40B4-BE49-F238E27FC236}">
                <a16:creationId xmlns:a16="http://schemas.microsoft.com/office/drawing/2014/main" id="{0DA4C103-E1DC-4213-8BE6-CCE7864178E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89095" name="Rectangle 7">
            <a:extLst>
              <a:ext uri="{FF2B5EF4-FFF2-40B4-BE49-F238E27FC236}">
                <a16:creationId xmlns:a16="http://schemas.microsoft.com/office/drawing/2014/main" id="{83AF0F9C-82F4-4F45-A861-077D7E8C7B19}"/>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37F5C50-BEF7-4ED2-BC56-109F3B43637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DB60805-8A99-475D-B3A1-F09F8BC756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040FC1-9C46-4DD7-8175-858A144037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82FEF6-BA27-4D9F-A644-CAE4E87609AC}"/>
              </a:ext>
            </a:extLst>
          </p:cNvPr>
          <p:cNvSpPr>
            <a:spLocks noGrp="1" noChangeArrowheads="1"/>
          </p:cNvSpPr>
          <p:nvPr>
            <p:ph type="sldNum" sz="quarter" idx="12"/>
          </p:nvPr>
        </p:nvSpPr>
        <p:spPr>
          <a:ln/>
        </p:spPr>
        <p:txBody>
          <a:bodyPr/>
          <a:lstStyle>
            <a:lvl1pPr>
              <a:defRPr/>
            </a:lvl1pPr>
          </a:lstStyle>
          <a:p>
            <a:fld id="{E7A24F7F-FF20-49B5-BE01-48372246C3D5}" type="slidenum">
              <a:rPr lang="en-US" altLang="en-US"/>
              <a:pPr/>
              <a:t>‹#›</a:t>
            </a:fld>
            <a:endParaRPr lang="en-US" altLang="en-US"/>
          </a:p>
        </p:txBody>
      </p:sp>
    </p:spTree>
    <p:extLst>
      <p:ext uri="{BB962C8B-B14F-4D97-AF65-F5344CB8AC3E}">
        <p14:creationId xmlns:p14="http://schemas.microsoft.com/office/powerpoint/2010/main" val="170266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F8350F-18D9-4B3D-85AA-9EE5A75E7C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E3FE2E-2444-403C-ADBD-67AB22B403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3152D0-0C0A-4E43-9B3C-ED87EE3A1CD3}"/>
              </a:ext>
            </a:extLst>
          </p:cNvPr>
          <p:cNvSpPr>
            <a:spLocks noGrp="1" noChangeArrowheads="1"/>
          </p:cNvSpPr>
          <p:nvPr>
            <p:ph type="sldNum" sz="quarter" idx="12"/>
          </p:nvPr>
        </p:nvSpPr>
        <p:spPr>
          <a:ln/>
        </p:spPr>
        <p:txBody>
          <a:bodyPr/>
          <a:lstStyle>
            <a:lvl1pPr>
              <a:defRPr/>
            </a:lvl1pPr>
          </a:lstStyle>
          <a:p>
            <a:fld id="{6E0AF2D5-B96C-49A5-976B-5DDFCFC3518C}" type="slidenum">
              <a:rPr lang="en-US" altLang="en-US"/>
              <a:pPr/>
              <a:t>‹#›</a:t>
            </a:fld>
            <a:endParaRPr lang="en-US" altLang="en-US"/>
          </a:p>
        </p:txBody>
      </p:sp>
    </p:spTree>
    <p:extLst>
      <p:ext uri="{BB962C8B-B14F-4D97-AF65-F5344CB8AC3E}">
        <p14:creationId xmlns:p14="http://schemas.microsoft.com/office/powerpoint/2010/main" val="107285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13C4F6-7529-4594-A7C9-B290CF3537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B30095-3DD9-4D46-95B8-B87CB5BC59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2B2161-BEB3-4599-8F8C-CEA4DBC7EE73}"/>
              </a:ext>
            </a:extLst>
          </p:cNvPr>
          <p:cNvSpPr>
            <a:spLocks noGrp="1" noChangeArrowheads="1"/>
          </p:cNvSpPr>
          <p:nvPr>
            <p:ph type="sldNum" sz="quarter" idx="12"/>
          </p:nvPr>
        </p:nvSpPr>
        <p:spPr>
          <a:ln/>
        </p:spPr>
        <p:txBody>
          <a:bodyPr/>
          <a:lstStyle>
            <a:lvl1pPr>
              <a:defRPr/>
            </a:lvl1pPr>
          </a:lstStyle>
          <a:p>
            <a:fld id="{05BADB99-FC30-4F75-A7AC-9D69807F36C2}" type="slidenum">
              <a:rPr lang="en-US" altLang="en-US"/>
              <a:pPr/>
              <a:t>‹#›</a:t>
            </a:fld>
            <a:endParaRPr lang="en-US" altLang="en-US"/>
          </a:p>
        </p:txBody>
      </p:sp>
    </p:spTree>
    <p:extLst>
      <p:ext uri="{BB962C8B-B14F-4D97-AF65-F5344CB8AC3E}">
        <p14:creationId xmlns:p14="http://schemas.microsoft.com/office/powerpoint/2010/main" val="3806205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6A684A6-EBCD-4C6B-AF99-F96E4A9E26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9AFF42D-765C-406F-9FA6-F67A0867CA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299306F-01C6-44C5-AF67-3E0C8608CA02}"/>
              </a:ext>
            </a:extLst>
          </p:cNvPr>
          <p:cNvSpPr>
            <a:spLocks noGrp="1" noChangeArrowheads="1"/>
          </p:cNvSpPr>
          <p:nvPr>
            <p:ph type="sldNum" sz="quarter" idx="12"/>
          </p:nvPr>
        </p:nvSpPr>
        <p:spPr>
          <a:ln/>
        </p:spPr>
        <p:txBody>
          <a:bodyPr/>
          <a:lstStyle>
            <a:lvl1pPr>
              <a:defRPr/>
            </a:lvl1pPr>
          </a:lstStyle>
          <a:p>
            <a:fld id="{928D89F9-3B53-4695-BFCB-B35386FD9AA6}" type="slidenum">
              <a:rPr lang="en-US" altLang="en-US"/>
              <a:pPr/>
              <a:t>‹#›</a:t>
            </a:fld>
            <a:endParaRPr lang="en-US" altLang="en-US"/>
          </a:p>
        </p:txBody>
      </p:sp>
    </p:spTree>
    <p:extLst>
      <p:ext uri="{BB962C8B-B14F-4D97-AF65-F5344CB8AC3E}">
        <p14:creationId xmlns:p14="http://schemas.microsoft.com/office/powerpoint/2010/main" val="885133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5BE2A36-A9D7-435D-B8BB-E8FECA61616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494189B-F053-4C9D-9747-EB5F8988F6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42B90D3-D72C-438D-B1D7-5AA751FF34A1}"/>
              </a:ext>
            </a:extLst>
          </p:cNvPr>
          <p:cNvSpPr>
            <a:spLocks noGrp="1" noChangeArrowheads="1"/>
          </p:cNvSpPr>
          <p:nvPr>
            <p:ph type="sldNum" sz="quarter" idx="12"/>
          </p:nvPr>
        </p:nvSpPr>
        <p:spPr>
          <a:ln/>
        </p:spPr>
        <p:txBody>
          <a:bodyPr/>
          <a:lstStyle>
            <a:lvl1pPr>
              <a:defRPr/>
            </a:lvl1pPr>
          </a:lstStyle>
          <a:p>
            <a:fld id="{ABD35425-4B5C-4215-B760-BE7B42F6EADE}" type="slidenum">
              <a:rPr lang="en-US" altLang="en-US"/>
              <a:pPr/>
              <a:t>‹#›</a:t>
            </a:fld>
            <a:endParaRPr lang="en-US" altLang="en-US"/>
          </a:p>
        </p:txBody>
      </p:sp>
    </p:spTree>
    <p:extLst>
      <p:ext uri="{BB962C8B-B14F-4D97-AF65-F5344CB8AC3E}">
        <p14:creationId xmlns:p14="http://schemas.microsoft.com/office/powerpoint/2010/main" val="1520529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C9B63D0-3679-4A8E-AF6C-EB80711A8E0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656DCCF-5A09-4EB0-9399-65026E6F82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720AD4E-7E8A-4A16-8FB5-11B8FE98EA19}"/>
              </a:ext>
            </a:extLst>
          </p:cNvPr>
          <p:cNvSpPr>
            <a:spLocks noGrp="1" noChangeArrowheads="1"/>
          </p:cNvSpPr>
          <p:nvPr>
            <p:ph type="sldNum" sz="quarter" idx="12"/>
          </p:nvPr>
        </p:nvSpPr>
        <p:spPr>
          <a:ln/>
        </p:spPr>
        <p:txBody>
          <a:bodyPr/>
          <a:lstStyle>
            <a:lvl1pPr>
              <a:defRPr/>
            </a:lvl1pPr>
          </a:lstStyle>
          <a:p>
            <a:fld id="{5815DE53-2256-4794-8FC2-919DFBFB6C86}" type="slidenum">
              <a:rPr lang="en-US" altLang="en-US"/>
              <a:pPr/>
              <a:t>‹#›</a:t>
            </a:fld>
            <a:endParaRPr lang="en-US" altLang="en-US"/>
          </a:p>
        </p:txBody>
      </p:sp>
    </p:spTree>
    <p:extLst>
      <p:ext uri="{BB962C8B-B14F-4D97-AF65-F5344CB8AC3E}">
        <p14:creationId xmlns:p14="http://schemas.microsoft.com/office/powerpoint/2010/main" val="420989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9CD529-72F4-443D-B4E3-85B01815B7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3BF665-3EA8-4C82-98BE-B7A72DF1AA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9712E0-9C9D-4181-868A-6F5D4B7DBA7E}"/>
              </a:ext>
            </a:extLst>
          </p:cNvPr>
          <p:cNvSpPr>
            <a:spLocks noGrp="1" noChangeArrowheads="1"/>
          </p:cNvSpPr>
          <p:nvPr>
            <p:ph type="sldNum" sz="quarter" idx="12"/>
          </p:nvPr>
        </p:nvSpPr>
        <p:spPr>
          <a:ln/>
        </p:spPr>
        <p:txBody>
          <a:bodyPr/>
          <a:lstStyle>
            <a:lvl1pPr>
              <a:defRPr/>
            </a:lvl1pPr>
          </a:lstStyle>
          <a:p>
            <a:fld id="{C9BD36BD-1D05-4AC2-943B-07DAADBDB51F}" type="slidenum">
              <a:rPr lang="en-US" altLang="en-US"/>
              <a:pPr/>
              <a:t>‹#›</a:t>
            </a:fld>
            <a:endParaRPr lang="en-US" altLang="en-US"/>
          </a:p>
        </p:txBody>
      </p:sp>
    </p:spTree>
    <p:extLst>
      <p:ext uri="{BB962C8B-B14F-4D97-AF65-F5344CB8AC3E}">
        <p14:creationId xmlns:p14="http://schemas.microsoft.com/office/powerpoint/2010/main" val="171074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38687A1-D1DF-45C6-9A87-0EE68E347C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54A9E6F-033A-4D89-9A84-270A6C904D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A59401-3282-4351-9190-133F8B457B2D}"/>
              </a:ext>
            </a:extLst>
          </p:cNvPr>
          <p:cNvSpPr>
            <a:spLocks noGrp="1" noChangeArrowheads="1"/>
          </p:cNvSpPr>
          <p:nvPr>
            <p:ph type="sldNum" sz="quarter" idx="12"/>
          </p:nvPr>
        </p:nvSpPr>
        <p:spPr>
          <a:ln/>
        </p:spPr>
        <p:txBody>
          <a:bodyPr/>
          <a:lstStyle>
            <a:lvl1pPr>
              <a:defRPr/>
            </a:lvl1pPr>
          </a:lstStyle>
          <a:p>
            <a:fld id="{C2773C73-A563-4435-9D73-30B25EA1FEA3}" type="slidenum">
              <a:rPr lang="en-US" altLang="en-US"/>
              <a:pPr/>
              <a:t>‹#›</a:t>
            </a:fld>
            <a:endParaRPr lang="en-US" altLang="en-US"/>
          </a:p>
        </p:txBody>
      </p:sp>
    </p:spTree>
    <p:extLst>
      <p:ext uri="{BB962C8B-B14F-4D97-AF65-F5344CB8AC3E}">
        <p14:creationId xmlns:p14="http://schemas.microsoft.com/office/powerpoint/2010/main" val="270991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CFDCEC1-1A32-4648-9AB5-6EA58767D3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D40395A-FFE0-43AA-AC3C-89B4B680A4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EF6235-14EE-4935-A624-9C1A33A0DA55}"/>
              </a:ext>
            </a:extLst>
          </p:cNvPr>
          <p:cNvSpPr>
            <a:spLocks noGrp="1" noChangeArrowheads="1"/>
          </p:cNvSpPr>
          <p:nvPr>
            <p:ph type="sldNum" sz="quarter" idx="12"/>
          </p:nvPr>
        </p:nvSpPr>
        <p:spPr>
          <a:ln/>
        </p:spPr>
        <p:txBody>
          <a:bodyPr/>
          <a:lstStyle>
            <a:lvl1pPr>
              <a:defRPr/>
            </a:lvl1pPr>
          </a:lstStyle>
          <a:p>
            <a:fld id="{E70462C9-BA25-46CA-96DF-F31274CD6A24}" type="slidenum">
              <a:rPr lang="en-US" altLang="en-US"/>
              <a:pPr/>
              <a:t>‹#›</a:t>
            </a:fld>
            <a:endParaRPr lang="en-US" altLang="en-US"/>
          </a:p>
        </p:txBody>
      </p:sp>
    </p:spTree>
    <p:extLst>
      <p:ext uri="{BB962C8B-B14F-4D97-AF65-F5344CB8AC3E}">
        <p14:creationId xmlns:p14="http://schemas.microsoft.com/office/powerpoint/2010/main" val="2190380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541A0A6-E7D7-4AF1-B6DE-B062AB8BFC5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6D6AF78-7A75-4B6A-BFC4-94B85E79B8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118C3B8-4E13-42EF-8E03-30D135E5138B}"/>
              </a:ext>
            </a:extLst>
          </p:cNvPr>
          <p:cNvSpPr>
            <a:spLocks noGrp="1" noChangeArrowheads="1"/>
          </p:cNvSpPr>
          <p:nvPr>
            <p:ph type="sldNum" sz="quarter" idx="12"/>
          </p:nvPr>
        </p:nvSpPr>
        <p:spPr>
          <a:ln/>
        </p:spPr>
        <p:txBody>
          <a:bodyPr/>
          <a:lstStyle>
            <a:lvl1pPr>
              <a:defRPr/>
            </a:lvl1pPr>
          </a:lstStyle>
          <a:p>
            <a:fld id="{18ABE930-710E-48E2-96C4-4AC72C0ACD03}" type="slidenum">
              <a:rPr lang="en-US" altLang="en-US"/>
              <a:pPr/>
              <a:t>‹#›</a:t>
            </a:fld>
            <a:endParaRPr lang="en-US" altLang="en-US"/>
          </a:p>
        </p:txBody>
      </p:sp>
    </p:spTree>
    <p:extLst>
      <p:ext uri="{BB962C8B-B14F-4D97-AF65-F5344CB8AC3E}">
        <p14:creationId xmlns:p14="http://schemas.microsoft.com/office/powerpoint/2010/main" val="361940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5F95E88-37ED-4758-9AD1-742B404C156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74F2A41-9604-4D0E-8C15-5296FC2A6F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866F944-A02E-44D8-86BD-6D3742E5D5E8}"/>
              </a:ext>
            </a:extLst>
          </p:cNvPr>
          <p:cNvSpPr>
            <a:spLocks noGrp="1" noChangeArrowheads="1"/>
          </p:cNvSpPr>
          <p:nvPr>
            <p:ph type="sldNum" sz="quarter" idx="12"/>
          </p:nvPr>
        </p:nvSpPr>
        <p:spPr>
          <a:ln/>
        </p:spPr>
        <p:txBody>
          <a:bodyPr/>
          <a:lstStyle>
            <a:lvl1pPr>
              <a:defRPr/>
            </a:lvl1pPr>
          </a:lstStyle>
          <a:p>
            <a:fld id="{2429DED9-FBDB-470A-89A5-19FB1D2AB114}" type="slidenum">
              <a:rPr lang="en-US" altLang="en-US"/>
              <a:pPr/>
              <a:t>‹#›</a:t>
            </a:fld>
            <a:endParaRPr lang="en-US" altLang="en-US"/>
          </a:p>
        </p:txBody>
      </p:sp>
    </p:spTree>
    <p:extLst>
      <p:ext uri="{BB962C8B-B14F-4D97-AF65-F5344CB8AC3E}">
        <p14:creationId xmlns:p14="http://schemas.microsoft.com/office/powerpoint/2010/main" val="277594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97EC6B7-DEB5-415A-98CF-85A3FBF0946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3B14350-F72B-4229-9944-DA50AD55B2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D710EBC-52FB-49CE-A209-4667FEC0A99E}"/>
              </a:ext>
            </a:extLst>
          </p:cNvPr>
          <p:cNvSpPr>
            <a:spLocks noGrp="1" noChangeArrowheads="1"/>
          </p:cNvSpPr>
          <p:nvPr>
            <p:ph type="sldNum" sz="quarter" idx="12"/>
          </p:nvPr>
        </p:nvSpPr>
        <p:spPr>
          <a:ln/>
        </p:spPr>
        <p:txBody>
          <a:bodyPr/>
          <a:lstStyle>
            <a:lvl1pPr>
              <a:defRPr/>
            </a:lvl1pPr>
          </a:lstStyle>
          <a:p>
            <a:fld id="{E8EB4E7E-80BE-434D-B962-04B6ECAE8894}" type="slidenum">
              <a:rPr lang="en-US" altLang="en-US"/>
              <a:pPr/>
              <a:t>‹#›</a:t>
            </a:fld>
            <a:endParaRPr lang="en-US" altLang="en-US"/>
          </a:p>
        </p:txBody>
      </p:sp>
    </p:spTree>
    <p:extLst>
      <p:ext uri="{BB962C8B-B14F-4D97-AF65-F5344CB8AC3E}">
        <p14:creationId xmlns:p14="http://schemas.microsoft.com/office/powerpoint/2010/main" val="411638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F8265E7-4712-4060-BC1C-80E97B2018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3AFBB7-B2C7-48C5-8B72-7AE94274FD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C050C81-1DC1-44CD-BB2E-BF798409B13B}"/>
              </a:ext>
            </a:extLst>
          </p:cNvPr>
          <p:cNvSpPr>
            <a:spLocks noGrp="1" noChangeArrowheads="1"/>
          </p:cNvSpPr>
          <p:nvPr>
            <p:ph type="sldNum" sz="quarter" idx="12"/>
          </p:nvPr>
        </p:nvSpPr>
        <p:spPr>
          <a:ln/>
        </p:spPr>
        <p:txBody>
          <a:bodyPr/>
          <a:lstStyle>
            <a:lvl1pPr>
              <a:defRPr/>
            </a:lvl1pPr>
          </a:lstStyle>
          <a:p>
            <a:fld id="{DDBB7422-BEC6-4894-9DB8-9289F4ADCBBA}" type="slidenum">
              <a:rPr lang="en-US" altLang="en-US"/>
              <a:pPr/>
              <a:t>‹#›</a:t>
            </a:fld>
            <a:endParaRPr lang="en-US" altLang="en-US"/>
          </a:p>
        </p:txBody>
      </p:sp>
    </p:spTree>
    <p:extLst>
      <p:ext uri="{BB962C8B-B14F-4D97-AF65-F5344CB8AC3E}">
        <p14:creationId xmlns:p14="http://schemas.microsoft.com/office/powerpoint/2010/main" val="296249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895509-2FBC-4DB3-997F-158F5BA2B4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202EA1C-0984-4FDF-B7EF-8AFF8133A2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1F408B0-FE26-42C8-89BA-DC681E3E5499}"/>
              </a:ext>
            </a:extLst>
          </p:cNvPr>
          <p:cNvSpPr>
            <a:spLocks noGrp="1" noChangeArrowheads="1"/>
          </p:cNvSpPr>
          <p:nvPr>
            <p:ph type="sldNum" sz="quarter" idx="12"/>
          </p:nvPr>
        </p:nvSpPr>
        <p:spPr>
          <a:ln/>
        </p:spPr>
        <p:txBody>
          <a:bodyPr/>
          <a:lstStyle>
            <a:lvl1pPr>
              <a:defRPr/>
            </a:lvl1pPr>
          </a:lstStyle>
          <a:p>
            <a:fld id="{F358E25B-6D83-4B09-8602-C36A0001B0FB}" type="slidenum">
              <a:rPr lang="en-US" altLang="en-US"/>
              <a:pPr/>
              <a:t>‹#›</a:t>
            </a:fld>
            <a:endParaRPr lang="en-US" altLang="en-US"/>
          </a:p>
        </p:txBody>
      </p:sp>
    </p:spTree>
    <p:extLst>
      <p:ext uri="{BB962C8B-B14F-4D97-AF65-F5344CB8AC3E}">
        <p14:creationId xmlns:p14="http://schemas.microsoft.com/office/powerpoint/2010/main" val="65629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9611698-F065-44DB-AEE8-D80BEB71597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CAA60FA-DE80-4B47-914D-CF61EB6FF1D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45B8C54-4C8B-4256-B98E-AAABD30A785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FB1D6C81-D38B-403A-88E8-72B0C0D56B4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B921A2AD-E357-4CFB-948A-1C13DD0482E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361FBE2B-A4FF-4E81-B109-A7265F0AD55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8" Type="http://schemas.openxmlformats.org/officeDocument/2006/relationships/hyperlink" Target="http://www.amnh.org/ology/features/stufftodo_marine/blubber_main.php?TB_iframe=true&amp;height=500&amp;width=750" TargetMode="External"/><Relationship Id="rId13" Type="http://schemas.openxmlformats.org/officeDocument/2006/relationships/slide" Target="slide3.xml"/><Relationship Id="rId3" Type="http://schemas.openxmlformats.org/officeDocument/2006/relationships/hyperlink" Target="http://www.physics4kids.com/files/thermo_intro.html" TargetMode="External"/><Relationship Id="rId7" Type="http://schemas.openxmlformats.org/officeDocument/2006/relationships/hyperlink" Target="http://www.amnh.org/ology/features/stufftodo_marine/flow_main.php?TB_iframe=true&amp;height=580&amp;width=750" TargetMode="External"/><Relationship Id="rId12" Type="http://schemas.openxmlformats.org/officeDocument/2006/relationships/hyperlink" Target="http://www.coloradoenergy.org/procorner/stuff/r-values.htm" TargetMode="External"/><Relationship Id="rId2" Type="http://schemas.openxmlformats.org/officeDocument/2006/relationships/hyperlink" Target="http://www.chem4kids.com/files/react_thermo.html" TargetMode="External"/><Relationship Id="rId1" Type="http://schemas.openxmlformats.org/officeDocument/2006/relationships/slideLayout" Target="../slideLayouts/slideLayout6.xml"/><Relationship Id="rId6" Type="http://schemas.openxmlformats.org/officeDocument/2006/relationships/hyperlink" Target="http://kidshealth.org/parent/general/body_basics/skin_hair_nails.html" TargetMode="External"/><Relationship Id="rId11" Type="http://schemas.openxmlformats.org/officeDocument/2006/relationships/hyperlink" Target="http://www.cartage.org.lb/en/themes/Arts/Architec/ArchitecturalStructure/GreenArchitecture/TemperatureHumidity/TemperatureHumidity.htm" TargetMode="External"/><Relationship Id="rId5" Type="http://schemas.openxmlformats.org/officeDocument/2006/relationships/hyperlink" Target="http://www.biology4kids.com/files/vert_main.html" TargetMode="External"/><Relationship Id="rId10" Type="http://schemas.openxmlformats.org/officeDocument/2006/relationships/hyperlink" Target="http://news.bbc.co.uk/2/hi/science/nature/7950871.stm" TargetMode="External"/><Relationship Id="rId4" Type="http://schemas.openxmlformats.org/officeDocument/2006/relationships/hyperlink" Target="http://www.biology4kids.com/files/systems_integument.html" TargetMode="External"/><Relationship Id="rId9" Type="http://schemas.openxmlformats.org/officeDocument/2006/relationships/hyperlink" Target="http://coolcosmos.ipac.caltech.edu/image_galleries/ir_zo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image" Target="../media/image11.png"/><Relationship Id="rId10" Type="http://schemas.openxmlformats.org/officeDocument/2006/relationships/slide" Target="slide23.xml"/><Relationship Id="rId4" Type="http://schemas.openxmlformats.org/officeDocument/2006/relationships/oleObject" Target="../embeddings/oleObject2.bin"/><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png"/><Relationship Id="rId7" Type="http://schemas.openxmlformats.org/officeDocument/2006/relationships/slide" Target="slide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2.jpeg"/><Relationship Id="rId7"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2.jpeg"/><Relationship Id="rId7"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4.jpeg"/><Relationship Id="rId5" Type="http://schemas.openxmlformats.org/officeDocument/2006/relationships/image" Target="../media/image11.png"/><Relationship Id="rId4" Type="http://schemas.openxmlformats.org/officeDocument/2006/relationships/oleObject" Target="../embeddings/oleObject3.bin"/><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35.xml"/><Relationship Id="rId18" Type="http://schemas.openxmlformats.org/officeDocument/2006/relationships/slide" Target="slide40.xml"/><Relationship Id="rId3" Type="http://schemas.openxmlformats.org/officeDocument/2006/relationships/slide" Target="slide25.xml"/><Relationship Id="rId21" Type="http://schemas.openxmlformats.org/officeDocument/2006/relationships/slide" Target="slide3.xml"/><Relationship Id="rId7" Type="http://schemas.openxmlformats.org/officeDocument/2006/relationships/slide" Target="slide29.xml"/><Relationship Id="rId12" Type="http://schemas.openxmlformats.org/officeDocument/2006/relationships/slide" Target="slide34.xml"/><Relationship Id="rId17" Type="http://schemas.openxmlformats.org/officeDocument/2006/relationships/slide" Target="slide39.xml"/><Relationship Id="rId2" Type="http://schemas.openxmlformats.org/officeDocument/2006/relationships/slide" Target="slide24.xml"/><Relationship Id="rId16" Type="http://schemas.openxmlformats.org/officeDocument/2006/relationships/slide" Target="slide38.xml"/><Relationship Id="rId20" Type="http://schemas.openxmlformats.org/officeDocument/2006/relationships/slide" Target="slide41.xml"/><Relationship Id="rId1" Type="http://schemas.openxmlformats.org/officeDocument/2006/relationships/slideLayout" Target="../slideLayouts/slideLayout4.xml"/><Relationship Id="rId6" Type="http://schemas.openxmlformats.org/officeDocument/2006/relationships/slide" Target="slide28.xml"/><Relationship Id="rId11" Type="http://schemas.openxmlformats.org/officeDocument/2006/relationships/slide" Target="slide33.xml"/><Relationship Id="rId5" Type="http://schemas.openxmlformats.org/officeDocument/2006/relationships/slide" Target="slide27.xml"/><Relationship Id="rId15" Type="http://schemas.openxmlformats.org/officeDocument/2006/relationships/slide" Target="slide37.xml"/><Relationship Id="rId10" Type="http://schemas.openxmlformats.org/officeDocument/2006/relationships/slide" Target="slide32.xml"/><Relationship Id="rId19" Type="http://schemas.openxmlformats.org/officeDocument/2006/relationships/slide" Target="slide14.xml"/><Relationship Id="rId4" Type="http://schemas.openxmlformats.org/officeDocument/2006/relationships/slide" Target="slide26.xml"/><Relationship Id="rId9" Type="http://schemas.openxmlformats.org/officeDocument/2006/relationships/slide" Target="slide31.xml"/><Relationship Id="rId14" Type="http://schemas.openxmlformats.org/officeDocument/2006/relationships/slide" Target="slide36.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slide" Target="slide23.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slide" Target="slide23.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99.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74.xml"/><Relationship Id="rId5" Type="http://schemas.openxmlformats.org/officeDocument/2006/relationships/slide" Target="slide42.xml"/><Relationship Id="rId4" Type="http://schemas.openxmlformats.org/officeDocument/2006/relationships/slide" Target="slide10.xml"/></Relationships>
</file>

<file path=ppt/slides/_rels/slide3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63.xml"/><Relationship Id="rId4" Type="http://schemas.openxmlformats.org/officeDocument/2006/relationships/slide" Target="slide5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slide" Target="slide42.xml"/><Relationship Id="rId1" Type="http://schemas.openxmlformats.org/officeDocument/2006/relationships/slideLayout" Target="../slideLayouts/slideLayout2.xml"/><Relationship Id="rId5" Type="http://schemas.openxmlformats.org/officeDocument/2006/relationships/slide" Target="slide92.xml"/><Relationship Id="rId4" Type="http://schemas.openxmlformats.org/officeDocument/2006/relationships/slide" Target="slide8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9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0" name="Slide Number Placeholder 1">
            <a:extLst>
              <a:ext uri="{FF2B5EF4-FFF2-40B4-BE49-F238E27FC236}">
                <a16:creationId xmlns:a16="http://schemas.microsoft.com/office/drawing/2014/main" id="{24CFD75A-2127-4427-B36A-A82FE51E43A4}"/>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0AF086FE-2297-404D-9BD6-3015C48263A6}" type="slidenum">
              <a:rPr lang="en-US" altLang="en-US" sz="1400" b="0"/>
              <a:pPr eaLnBrk="1" hangingPunct="1"/>
              <a:t>1</a:t>
            </a:fld>
            <a:endParaRPr lang="en-US" altLang="en-US" sz="1400" b="0"/>
          </a:p>
        </p:txBody>
      </p:sp>
      <p:sp>
        <p:nvSpPr>
          <p:cNvPr id="3" name="TextBox 2">
            <a:extLst>
              <a:ext uri="{FF2B5EF4-FFF2-40B4-BE49-F238E27FC236}">
                <a16:creationId xmlns:a16="http://schemas.microsoft.com/office/drawing/2014/main" id="{A18A1E12-722D-4A33-AC4E-C0B8535CBCCC}"/>
              </a:ext>
            </a:extLst>
          </p:cNvPr>
          <p:cNvSpPr txBox="1"/>
          <p:nvPr/>
        </p:nvSpPr>
        <p:spPr>
          <a:xfrm>
            <a:off x="533400" y="228600"/>
            <a:ext cx="8153400" cy="6916738"/>
          </a:xfrm>
          <a:prstGeom prst="rect">
            <a:avLst/>
          </a:prstGeom>
          <a:noFill/>
        </p:spPr>
        <p:txBody>
          <a:bodyPr>
            <a:spAutoFit/>
          </a:bodyPr>
          <a:lstStyle/>
          <a:p>
            <a:pPr algn="ctr">
              <a:defRPr/>
            </a:pPr>
            <a:r>
              <a:rPr lang="en-US" sz="5400" i="1" dirty="0">
                <a:solidFill>
                  <a:srgbClr val="FFFFFF"/>
                </a:solidFill>
              </a:rPr>
              <a:t>Biology in a Box</a:t>
            </a:r>
          </a:p>
          <a:p>
            <a:pPr algn="ctr">
              <a:defRPr/>
            </a:pPr>
            <a:r>
              <a:rPr lang="en-US" b="0" dirty="0">
                <a:solidFill>
                  <a:srgbClr val="FFFFFF"/>
                </a:solidFill>
              </a:rPr>
              <a:t> </a:t>
            </a:r>
            <a:r>
              <a:rPr lang="en-US" sz="1200" dirty="0">
                <a:solidFill>
                  <a:srgbClr val="FFFFFF"/>
                </a:solidFill>
              </a:rPr>
              <a:t>A science education outreach program brought to you by a partnership </a:t>
            </a:r>
          </a:p>
          <a:p>
            <a:pPr algn="ctr">
              <a:defRPr/>
            </a:pPr>
            <a:r>
              <a:rPr lang="en-US" sz="1200" dirty="0">
                <a:solidFill>
                  <a:srgbClr val="FFFFFF"/>
                </a:solidFill>
              </a:rPr>
              <a:t>between The University of Tennessee and the National Institute for Mathematical and Biological Synthesis</a:t>
            </a:r>
            <a:endParaRPr lang="en-US" dirty="0">
              <a:solidFill>
                <a:srgbClr val="FFFFFF"/>
              </a:solidFill>
            </a:endParaRPr>
          </a:p>
          <a:p>
            <a:pPr>
              <a:defRPr/>
            </a:pPr>
            <a:r>
              <a:rPr lang="en-US" dirty="0">
                <a:solidFill>
                  <a:srgbClr val="FFFFFF"/>
                </a:solidFill>
              </a:rPr>
              <a:t>         </a:t>
            </a:r>
            <a:r>
              <a:rPr lang="en-US" b="0" dirty="0">
                <a:solidFill>
                  <a:srgbClr val="FFFFFF"/>
                </a:solidFill>
              </a:rPr>
              <a:t> </a:t>
            </a:r>
            <a:r>
              <a:rPr lang="en-US" dirty="0">
                <a:solidFill>
                  <a:srgbClr val="FFFFFF"/>
                </a:solidFill>
              </a:rPr>
              <a:t>     </a:t>
            </a:r>
          </a:p>
          <a:p>
            <a:pPr>
              <a:defRPr/>
            </a:pPr>
            <a:r>
              <a:rPr lang="en-US" b="0" dirty="0">
                <a:solidFill>
                  <a:srgbClr val="FFFFFF"/>
                </a:solidFill>
              </a:rPr>
              <a:t> </a:t>
            </a:r>
            <a:endParaRPr lang="en-US" dirty="0">
              <a:solidFill>
                <a:srgbClr val="FFFFFF"/>
              </a:solidFill>
            </a:endParaRPr>
          </a:p>
          <a:p>
            <a:pPr>
              <a:defRPr/>
            </a:pPr>
            <a:endParaRPr lang="en-US" dirty="0">
              <a:solidFill>
                <a:srgbClr val="FFFFFF"/>
              </a:solidFill>
            </a:endParaRPr>
          </a:p>
          <a:p>
            <a:pPr>
              <a:defRPr/>
            </a:pPr>
            <a:endParaRPr lang="en-US" dirty="0">
              <a:solidFill>
                <a:srgbClr val="FFFFFF"/>
              </a:solidFill>
            </a:endParaRPr>
          </a:p>
          <a:p>
            <a:pPr>
              <a:defRPr/>
            </a:pPr>
            <a:endParaRPr lang="en-US" sz="2000" dirty="0">
              <a:solidFill>
                <a:srgbClr val="FFFFFF"/>
              </a:solidFill>
            </a:endParaRPr>
          </a:p>
          <a:p>
            <a:pPr algn="ctr">
              <a:defRPr/>
            </a:pPr>
            <a:r>
              <a:rPr lang="en-US" sz="2000" dirty="0">
                <a:solidFill>
                  <a:srgbClr val="FFFFFF"/>
                </a:solidFill>
              </a:rPr>
              <a:t>Visit us on the web at </a:t>
            </a:r>
            <a:r>
              <a:rPr lang="en-US" sz="2000" i="1" u="sng" dirty="0">
                <a:solidFill>
                  <a:srgbClr val="FFFFFF"/>
                </a:solidFill>
              </a:rPr>
              <a:t>http://biologyinabox.utk.edu</a:t>
            </a:r>
          </a:p>
          <a:p>
            <a:pPr>
              <a:defRPr/>
            </a:pPr>
            <a:endParaRPr lang="en-US" sz="2000" dirty="0">
              <a:solidFill>
                <a:srgbClr val="FFFFFF"/>
              </a:solidFill>
            </a:endParaRPr>
          </a:p>
          <a:p>
            <a:pPr>
              <a:defRPr/>
            </a:pPr>
            <a:r>
              <a:rPr lang="en-US" sz="1050" i="1" u="sng" dirty="0">
                <a:solidFill>
                  <a:schemeClr val="bg1"/>
                </a:solidFill>
              </a:rPr>
              <a:t>Biology in a Box</a:t>
            </a:r>
            <a:r>
              <a:rPr lang="en-US" sz="1050" u="sng" dirty="0">
                <a:solidFill>
                  <a:schemeClr val="bg1"/>
                </a:solidFill>
              </a:rPr>
              <a:t> Team</a:t>
            </a:r>
            <a:endParaRPr lang="en-US" sz="1050" dirty="0">
              <a:solidFill>
                <a:schemeClr val="bg1"/>
              </a:solidFill>
            </a:endParaRPr>
          </a:p>
          <a:p>
            <a:pPr>
              <a:defRPr/>
            </a:pPr>
            <a:r>
              <a:rPr lang="en-US" sz="1050" dirty="0">
                <a:solidFill>
                  <a:schemeClr val="bg1"/>
                </a:solidFill>
              </a:rPr>
              <a:t>Program Director/Author/Lead Editor: </a:t>
            </a:r>
            <a:r>
              <a:rPr lang="en-US" sz="1050" b="0" dirty="0">
                <a:solidFill>
                  <a:schemeClr val="bg1"/>
                </a:solidFill>
              </a:rPr>
              <a:t>Dr. Susan E. Riechert (University of Tennessee)</a:t>
            </a:r>
          </a:p>
          <a:p>
            <a:pPr>
              <a:defRPr/>
            </a:pPr>
            <a:r>
              <a:rPr lang="en-US" sz="1050" dirty="0">
                <a:solidFill>
                  <a:schemeClr val="bg1"/>
                </a:solidFill>
              </a:rPr>
              <a:t>Science Collaborators: </a:t>
            </a:r>
            <a:r>
              <a:rPr lang="en-US" sz="1050" b="0" dirty="0">
                <a:solidFill>
                  <a:schemeClr val="bg1"/>
                </a:solidFill>
              </a:rPr>
              <a:t>Dr. Thomas C. Jones (East Tennessee State University), Dr. Stan </a:t>
            </a:r>
            <a:r>
              <a:rPr lang="en-US" sz="1050" b="0" dirty="0" err="1">
                <a:solidFill>
                  <a:schemeClr val="bg1"/>
                </a:solidFill>
              </a:rPr>
              <a:t>Guffey</a:t>
            </a:r>
            <a:r>
              <a:rPr lang="en-US" sz="1050" b="0" dirty="0">
                <a:solidFill>
                  <a:schemeClr val="bg1"/>
                </a:solidFill>
              </a:rPr>
              <a:t> (University of Tennessee)</a:t>
            </a:r>
          </a:p>
          <a:p>
            <a:pPr>
              <a:defRPr/>
            </a:pPr>
            <a:r>
              <a:rPr lang="en-US" sz="1050" dirty="0">
                <a:solidFill>
                  <a:schemeClr val="bg1"/>
                </a:solidFill>
              </a:rPr>
              <a:t>Mathematics Collaborators/Editors: </a:t>
            </a:r>
            <a:r>
              <a:rPr lang="en-US" sz="1050" b="0" dirty="0">
                <a:solidFill>
                  <a:schemeClr val="bg1"/>
                </a:solidFill>
              </a:rPr>
              <a:t>Dr. Suzanne </a:t>
            </a:r>
            <a:r>
              <a:rPr lang="en-US" sz="1050" b="0" dirty="0" err="1">
                <a:solidFill>
                  <a:schemeClr val="bg1"/>
                </a:solidFill>
              </a:rPr>
              <a:t>Lenhart</a:t>
            </a:r>
            <a:r>
              <a:rPr lang="en-US" sz="1050" b="0" dirty="0">
                <a:solidFill>
                  <a:schemeClr val="bg1"/>
                </a:solidFill>
              </a:rPr>
              <a:t> (</a:t>
            </a:r>
            <a:r>
              <a:rPr lang="en-US" sz="1050" b="0" dirty="0" err="1">
                <a:solidFill>
                  <a:schemeClr val="bg1"/>
                </a:solidFill>
              </a:rPr>
              <a:t>NIMBioS</a:t>
            </a:r>
            <a:r>
              <a:rPr lang="en-US" sz="1050" b="0" dirty="0">
                <a:solidFill>
                  <a:schemeClr val="bg1"/>
                </a:solidFill>
              </a:rPr>
              <a:t>), Kelly </a:t>
            </a:r>
            <a:r>
              <a:rPr lang="en-US" sz="1050" b="0" dirty="0" err="1">
                <a:solidFill>
                  <a:schemeClr val="bg1"/>
                </a:solidFill>
              </a:rPr>
              <a:t>Sturner</a:t>
            </a:r>
            <a:r>
              <a:rPr lang="en-US" sz="1050" b="0" dirty="0">
                <a:solidFill>
                  <a:schemeClr val="bg1"/>
                </a:solidFill>
              </a:rPr>
              <a:t> (</a:t>
            </a:r>
            <a:r>
              <a:rPr lang="en-US" sz="1050" b="0" dirty="0" err="1">
                <a:solidFill>
                  <a:schemeClr val="bg1"/>
                </a:solidFill>
              </a:rPr>
              <a:t>NIMBioS</a:t>
            </a:r>
            <a:r>
              <a:rPr lang="en-US" sz="1050" b="0" dirty="0">
                <a:solidFill>
                  <a:schemeClr val="bg1"/>
                </a:solidFill>
              </a:rPr>
              <a:t>), Lu Howard (University of Tennessee)</a:t>
            </a:r>
          </a:p>
          <a:p>
            <a:pPr>
              <a:defRPr/>
            </a:pPr>
            <a:r>
              <a:rPr lang="en-US" sz="1050" dirty="0">
                <a:solidFill>
                  <a:schemeClr val="bg1"/>
                </a:solidFill>
              </a:rPr>
              <a:t>Outreach Coordinator: </a:t>
            </a:r>
            <a:r>
              <a:rPr lang="en-US" sz="1050" b="0" dirty="0">
                <a:solidFill>
                  <a:schemeClr val="bg1"/>
                </a:solidFill>
              </a:rPr>
              <a:t>Dr. Lynn Champion (University of Tennessee)</a:t>
            </a:r>
          </a:p>
          <a:p>
            <a:pPr>
              <a:defRPr/>
            </a:pPr>
            <a:r>
              <a:rPr lang="en-US" sz="1050" dirty="0">
                <a:solidFill>
                  <a:schemeClr val="bg1"/>
                </a:solidFill>
              </a:rPr>
              <a:t>Workshop Coordinators: </a:t>
            </a:r>
            <a:r>
              <a:rPr lang="en-US" sz="1050" b="0" dirty="0">
                <a:solidFill>
                  <a:schemeClr val="bg1"/>
                </a:solidFill>
              </a:rPr>
              <a:t>Kathy </a:t>
            </a:r>
            <a:r>
              <a:rPr lang="en-US" sz="1050" b="0" dirty="0" err="1">
                <a:solidFill>
                  <a:schemeClr val="bg1"/>
                </a:solidFill>
              </a:rPr>
              <a:t>DeWein</a:t>
            </a:r>
            <a:r>
              <a:rPr lang="en-US" sz="1050" b="0" dirty="0">
                <a:solidFill>
                  <a:schemeClr val="bg1"/>
                </a:solidFill>
              </a:rPr>
              <a:t> (Austin </a:t>
            </a:r>
            <a:r>
              <a:rPr lang="en-US" sz="1050" b="0" dirty="0" err="1">
                <a:solidFill>
                  <a:schemeClr val="bg1"/>
                </a:solidFill>
              </a:rPr>
              <a:t>Peay</a:t>
            </a:r>
            <a:r>
              <a:rPr lang="en-US" sz="1050" b="0" dirty="0">
                <a:solidFill>
                  <a:schemeClr val="bg1"/>
                </a:solidFill>
              </a:rPr>
              <a:t> State University), Gale Stanley (Jacksboro Middle School)</a:t>
            </a:r>
          </a:p>
          <a:p>
            <a:pPr>
              <a:defRPr/>
            </a:pPr>
            <a:r>
              <a:rPr lang="en-US" sz="1050" dirty="0">
                <a:solidFill>
                  <a:schemeClr val="bg1"/>
                </a:solidFill>
              </a:rPr>
              <a:t>Production/Assistant Editor: </a:t>
            </a:r>
            <a:r>
              <a:rPr lang="en-US" sz="1050" b="0" dirty="0">
                <a:solidFill>
                  <a:schemeClr val="bg1"/>
                </a:solidFill>
              </a:rPr>
              <a:t>J.R. Jones (University of Tennessee)</a:t>
            </a:r>
          </a:p>
          <a:p>
            <a:pPr>
              <a:defRPr/>
            </a:pPr>
            <a:r>
              <a:rPr lang="en-US" sz="1050" dirty="0">
                <a:solidFill>
                  <a:schemeClr val="bg1"/>
                </a:solidFill>
              </a:rPr>
              <a:t>Previous Contributors: </a:t>
            </a:r>
            <a:r>
              <a:rPr lang="en-US" sz="1050" b="0" dirty="0">
                <a:solidFill>
                  <a:schemeClr val="bg1"/>
                </a:solidFill>
              </a:rPr>
              <a:t>Sarah Duncan, Communications (formerly with </a:t>
            </a:r>
            <a:r>
              <a:rPr lang="en-US" sz="1050" b="0" dirty="0" err="1">
                <a:solidFill>
                  <a:schemeClr val="bg1"/>
                </a:solidFill>
              </a:rPr>
              <a:t>NIMBioS</a:t>
            </a:r>
            <a:r>
              <a:rPr lang="en-US" sz="1050" b="0" dirty="0">
                <a:solidFill>
                  <a:schemeClr val="bg1"/>
                </a:solidFill>
              </a:rPr>
              <a:t>), Rachel Leander, Math Collaborator (formerly with </a:t>
            </a:r>
            <a:r>
              <a:rPr lang="en-US" sz="1050" b="0" dirty="0" err="1">
                <a:solidFill>
                  <a:schemeClr val="bg1"/>
                </a:solidFill>
              </a:rPr>
              <a:t>NIMBioS</a:t>
            </a:r>
            <a:r>
              <a:rPr lang="en-US" sz="1050" b="0" dirty="0">
                <a:solidFill>
                  <a:schemeClr val="bg1"/>
                </a:solidFill>
              </a:rPr>
              <a:t>)</a:t>
            </a:r>
          </a:p>
          <a:p>
            <a:pPr>
              <a:defRPr/>
            </a:pPr>
            <a:r>
              <a:rPr lang="en-US" sz="1050" b="0" dirty="0">
                <a:solidFill>
                  <a:schemeClr val="bg1"/>
                </a:solidFill>
              </a:rPr>
              <a:t> </a:t>
            </a:r>
          </a:p>
          <a:p>
            <a:pPr algn="ctr">
              <a:defRPr/>
            </a:pPr>
            <a:r>
              <a:rPr lang="en-US" sz="1050" b="0" i="1" dirty="0">
                <a:solidFill>
                  <a:srgbClr val="FFFFFF"/>
                </a:solidFill>
              </a:rPr>
              <a:t>This unit revised September 2012</a:t>
            </a:r>
          </a:p>
          <a:p>
            <a:pPr algn="ctr">
              <a:defRPr/>
            </a:pPr>
            <a:endParaRPr lang="en-US" sz="1050" i="1" dirty="0">
              <a:solidFill>
                <a:schemeClr val="bg1"/>
              </a:solidFill>
            </a:endParaRPr>
          </a:p>
          <a:p>
            <a:pPr algn="ctr">
              <a:defRPr/>
            </a:pPr>
            <a:r>
              <a:rPr lang="en-US" sz="1050" dirty="0">
                <a:solidFill>
                  <a:schemeClr val="bg1"/>
                </a:solidFill>
              </a:rPr>
              <a:t>Copyright 2012 by </a:t>
            </a:r>
            <a:r>
              <a:rPr lang="en-US" sz="1050" i="1" dirty="0">
                <a:solidFill>
                  <a:schemeClr val="bg1"/>
                </a:solidFill>
              </a:rPr>
              <a:t>Biology in a Box</a:t>
            </a:r>
            <a:r>
              <a:rPr lang="en-US" sz="1050" dirty="0">
                <a:solidFill>
                  <a:schemeClr val="bg1"/>
                </a:solidFill>
              </a:rPr>
              <a:t>, and the University of Tennessee. All materials in this unit and on the </a:t>
            </a:r>
            <a:r>
              <a:rPr lang="en-US" sz="1050" i="1" dirty="0">
                <a:solidFill>
                  <a:schemeClr val="bg1"/>
                </a:solidFill>
              </a:rPr>
              <a:t>Biology in a Box</a:t>
            </a:r>
            <a:r>
              <a:rPr lang="en-US" sz="1050" dirty="0">
                <a:solidFill>
                  <a:schemeClr val="bg1"/>
                </a:solidFill>
              </a:rPr>
              <a:t> web server (</a:t>
            </a:r>
            <a:r>
              <a:rPr lang="en-US" sz="1050" i="1" cap="all" dirty="0">
                <a:solidFill>
                  <a:schemeClr val="bg1"/>
                </a:solidFill>
              </a:rPr>
              <a:t>biologyinabox.utk.edu</a:t>
            </a:r>
            <a:r>
              <a:rPr lang="en-US" sz="1050" dirty="0">
                <a:solidFill>
                  <a:schemeClr val="bg1"/>
                </a:solidFill>
              </a:rPr>
              <a:t>, </a:t>
            </a:r>
            <a:r>
              <a:rPr lang="en-US" sz="1050" i="1" cap="all" dirty="0">
                <a:solidFill>
                  <a:schemeClr val="bg1"/>
                </a:solidFill>
              </a:rPr>
              <a:t>eeb.bio.utk.edu/</a:t>
            </a:r>
            <a:r>
              <a:rPr lang="en-US" sz="1050" i="1" cap="all" dirty="0" err="1">
                <a:solidFill>
                  <a:schemeClr val="bg1"/>
                </a:solidFill>
              </a:rPr>
              <a:t>biologyinbox</a:t>
            </a:r>
            <a:r>
              <a:rPr lang="en-US" sz="1050" dirty="0">
                <a:solidFill>
                  <a:schemeClr val="bg1"/>
                </a:solidFill>
              </a:rPr>
              <a:t>) may not be reproduced or stored in a retrieval system without prior written permission of the publisher, and in no case for profit.</a:t>
            </a:r>
          </a:p>
          <a:p>
            <a:pPr>
              <a:defRPr/>
            </a:pPr>
            <a:endParaRPr lang="en-US" sz="1200" dirty="0">
              <a:latin typeface="Arial" charset="0"/>
              <a:cs typeface="+mn-cs"/>
            </a:endParaRPr>
          </a:p>
        </p:txBody>
      </p:sp>
      <p:pic>
        <p:nvPicPr>
          <p:cNvPr id="2052" name="Picture 3" descr="UT_color.jpg">
            <a:extLst>
              <a:ext uri="{FF2B5EF4-FFF2-40B4-BE49-F238E27FC236}">
                <a16:creationId xmlns:a16="http://schemas.microsoft.com/office/drawing/2014/main" id="{99E8E953-64C6-4619-97B4-239459867B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20574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NIMBioS_color.jpg">
            <a:extLst>
              <a:ext uri="{FF2B5EF4-FFF2-40B4-BE49-F238E27FC236}">
                <a16:creationId xmlns:a16="http://schemas.microsoft.com/office/drawing/2014/main" id="{585D065F-1612-4066-B9C0-AEA19D05AB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09800"/>
            <a:ext cx="45720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EEFB87A1-CD8F-4286-884F-CECEB95583E3}"/>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80791F57-4407-4590-B481-3FA45515B400}" type="slidenum">
              <a:rPr lang="en-US" altLang="en-US" sz="1400" b="0"/>
              <a:pPr eaLnBrk="1" hangingPunct="1"/>
              <a:t>10</a:t>
            </a:fld>
            <a:endParaRPr lang="en-US" altLang="en-US" sz="1400" b="0"/>
          </a:p>
        </p:txBody>
      </p:sp>
      <p:sp>
        <p:nvSpPr>
          <p:cNvPr id="11267" name="Rectangle 2">
            <a:extLst>
              <a:ext uri="{FF2B5EF4-FFF2-40B4-BE49-F238E27FC236}">
                <a16:creationId xmlns:a16="http://schemas.microsoft.com/office/drawing/2014/main" id="{D0A1F53A-ADC8-4517-A7CC-99127DF17F3A}"/>
              </a:ext>
            </a:extLst>
          </p:cNvPr>
          <p:cNvSpPr>
            <a:spLocks noGrp="1" noChangeArrowheads="1"/>
          </p:cNvSpPr>
          <p:nvPr>
            <p:ph type="title"/>
          </p:nvPr>
        </p:nvSpPr>
        <p:spPr>
          <a:xfrm>
            <a:off x="457200" y="152400"/>
            <a:ext cx="8229600" cy="884238"/>
          </a:xfrm>
          <a:solidFill>
            <a:srgbClr val="7030A0"/>
          </a:solidFill>
          <a:ln w="38100">
            <a:solidFill>
              <a:schemeClr val="tx1"/>
            </a:solidFill>
            <a:miter lim="800000"/>
            <a:headEnd/>
            <a:tailEnd/>
          </a:ln>
        </p:spPr>
        <p:txBody>
          <a:bodyPr/>
          <a:lstStyle/>
          <a:p>
            <a:pPr eaLnBrk="1" hangingPunct="1"/>
            <a:r>
              <a:rPr lang="en-US" altLang="en-US" sz="3200" b="1">
                <a:solidFill>
                  <a:schemeClr val="bg1"/>
                </a:solidFill>
              </a:rPr>
              <a:t>Exercise 1. Animal Covering Match</a:t>
            </a:r>
          </a:p>
        </p:txBody>
      </p:sp>
      <p:sp>
        <p:nvSpPr>
          <p:cNvPr id="10243" name="Rectangle 3">
            <a:extLst>
              <a:ext uri="{FF2B5EF4-FFF2-40B4-BE49-F238E27FC236}">
                <a16:creationId xmlns:a16="http://schemas.microsoft.com/office/drawing/2014/main" id="{F3D01487-01B1-4485-B89C-621685770E8D}"/>
              </a:ext>
            </a:extLst>
          </p:cNvPr>
          <p:cNvSpPr>
            <a:spLocks noGrp="1" noChangeArrowheads="1"/>
          </p:cNvSpPr>
          <p:nvPr>
            <p:ph type="body" idx="1"/>
          </p:nvPr>
        </p:nvSpPr>
        <p:spPr>
          <a:xfrm>
            <a:off x="457200" y="1219200"/>
            <a:ext cx="8229600" cy="5410200"/>
          </a:xfrm>
        </p:spPr>
        <p:txBody>
          <a:bodyPr/>
          <a:lstStyle/>
          <a:p>
            <a:pPr eaLnBrk="1" hangingPunct="1">
              <a:buFont typeface="Wingdings" panose="05000000000000000000" pitchFamily="2" charset="2"/>
              <a:buChar char="q"/>
            </a:pPr>
            <a:r>
              <a:rPr lang="en-US" altLang="en-US" sz="2800" b="1"/>
              <a:t>Mammals are covered with fur</a:t>
            </a:r>
          </a:p>
          <a:p>
            <a:pPr eaLnBrk="1" hangingPunct="1">
              <a:buFont typeface="Wingdings" panose="05000000000000000000" pitchFamily="2" charset="2"/>
              <a:buChar char="q"/>
            </a:pPr>
            <a:endParaRPr lang="en-US" altLang="en-US" sz="2800" b="1"/>
          </a:p>
          <a:p>
            <a:pPr eaLnBrk="1" hangingPunct="1">
              <a:buFont typeface="Wingdings" panose="05000000000000000000" pitchFamily="2" charset="2"/>
              <a:buChar char="q"/>
            </a:pPr>
            <a:r>
              <a:rPr lang="en-US" altLang="en-US" sz="2800" b="1"/>
              <a:t>Birds are covered with feathers</a:t>
            </a:r>
          </a:p>
          <a:p>
            <a:pPr eaLnBrk="1" hangingPunct="1">
              <a:buFont typeface="Wingdings" panose="05000000000000000000" pitchFamily="2" charset="2"/>
              <a:buChar char="q"/>
            </a:pPr>
            <a:endParaRPr lang="en-US" altLang="en-US" sz="2800" b="1"/>
          </a:p>
          <a:p>
            <a:pPr eaLnBrk="1" hangingPunct="1">
              <a:buFont typeface="Wingdings" panose="05000000000000000000" pitchFamily="2" charset="2"/>
              <a:buChar char="q"/>
            </a:pPr>
            <a:r>
              <a:rPr lang="en-US" altLang="en-US" sz="2800" b="1"/>
              <a:t>Reptiles are covered with rough or scaly skin without hair</a:t>
            </a:r>
          </a:p>
          <a:p>
            <a:pPr eaLnBrk="1" hangingPunct="1">
              <a:buFont typeface="Wingdings" panose="05000000000000000000" pitchFamily="2" charset="2"/>
              <a:buNone/>
            </a:pPr>
            <a:endParaRPr lang="en-US" altLang="en-US" sz="2800" b="1"/>
          </a:p>
          <a:p>
            <a:pPr eaLnBrk="1" hangingPunct="1">
              <a:buFont typeface="Wingdings" panose="05000000000000000000" pitchFamily="2" charset="2"/>
              <a:buChar char="q"/>
            </a:pPr>
            <a:r>
              <a:rPr lang="en-US" altLang="en-US" sz="2800" b="1"/>
              <a:t>All coverings are made from the same substance called </a:t>
            </a:r>
            <a:r>
              <a:rPr lang="en-US" altLang="en-US" sz="2800" b="1">
                <a:solidFill>
                  <a:srgbClr val="7030A0"/>
                </a:solidFill>
              </a:rPr>
              <a:t>keratin</a:t>
            </a:r>
            <a:r>
              <a:rPr lang="en-US" altLang="en-US" sz="2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2">
            <a:extLst>
              <a:ext uri="{FF2B5EF4-FFF2-40B4-BE49-F238E27FC236}">
                <a16:creationId xmlns:a16="http://schemas.microsoft.com/office/drawing/2014/main" id="{E8DB5CDC-F4D9-4572-8C9D-B804596BDD8D}"/>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0F03CF76-9915-43B2-B402-BB362F802D14}" type="slidenum">
              <a:rPr lang="en-US" altLang="en-US" sz="1400" b="0"/>
              <a:pPr eaLnBrk="1" hangingPunct="1"/>
              <a:t>100</a:t>
            </a:fld>
            <a:endParaRPr lang="en-US" altLang="en-US" sz="1400" b="0"/>
          </a:p>
        </p:txBody>
      </p:sp>
      <p:sp>
        <p:nvSpPr>
          <p:cNvPr id="4" name="Rectangle 2">
            <a:extLst>
              <a:ext uri="{FF2B5EF4-FFF2-40B4-BE49-F238E27FC236}">
                <a16:creationId xmlns:a16="http://schemas.microsoft.com/office/drawing/2014/main" id="{645F7A11-A0C4-4F68-836E-C502D6F93685}"/>
              </a:ext>
            </a:extLst>
          </p:cNvPr>
          <p:cNvSpPr txBox="1">
            <a:spLocks noChangeArrowheads="1"/>
          </p:cNvSpPr>
          <p:nvPr/>
        </p:nvSpPr>
        <p:spPr bwMode="auto">
          <a:xfrm>
            <a:off x="228600" y="152400"/>
            <a:ext cx="8686800" cy="914400"/>
          </a:xfrm>
          <a:prstGeom prst="rect">
            <a:avLst/>
          </a:prstGeom>
          <a:solidFill>
            <a:srgbClr val="FFFF00"/>
          </a:solidFill>
          <a:ln w="28575">
            <a:solidFill>
              <a:schemeClr val="tx1"/>
            </a:solidFill>
            <a:miter lim="800000"/>
            <a:headEnd/>
            <a:tailEnd/>
          </a:ln>
          <a:effectLst/>
        </p:spPr>
        <p:txBody>
          <a:bodyPr anchor="ctr"/>
          <a:lstStyle/>
          <a:p>
            <a:pPr algn="ctr">
              <a:defRPr/>
            </a:pPr>
            <a:r>
              <a:rPr lang="en-US" sz="3200" kern="0" dirty="0">
                <a:solidFill>
                  <a:schemeClr val="tx2"/>
                </a:solidFill>
                <a:latin typeface="+mj-lt"/>
                <a:ea typeface="+mj-ea"/>
                <a:cs typeface="+mj-cs"/>
              </a:rPr>
              <a:t>Scientific Journal Articles </a:t>
            </a:r>
          </a:p>
          <a:p>
            <a:pPr algn="ctr">
              <a:defRPr/>
            </a:pPr>
            <a:r>
              <a:rPr lang="en-US" sz="2400" kern="0" dirty="0">
                <a:solidFill>
                  <a:schemeClr val="tx2"/>
                </a:solidFill>
                <a:latin typeface="+mj-lt"/>
                <a:ea typeface="+mj-ea"/>
                <a:cs typeface="+mj-cs"/>
              </a:rPr>
              <a:t>(PDFs included on Teacher CD!)</a:t>
            </a:r>
          </a:p>
        </p:txBody>
      </p:sp>
      <p:sp>
        <p:nvSpPr>
          <p:cNvPr id="103428" name="TextBox 4">
            <a:extLst>
              <a:ext uri="{FF2B5EF4-FFF2-40B4-BE49-F238E27FC236}">
                <a16:creationId xmlns:a16="http://schemas.microsoft.com/office/drawing/2014/main" id="{359FA42A-38F2-4D52-94AA-1D5335CD89FD}"/>
              </a:ext>
            </a:extLst>
          </p:cNvPr>
          <p:cNvSpPr txBox="1">
            <a:spLocks noChangeArrowheads="1"/>
          </p:cNvSpPr>
          <p:nvPr/>
        </p:nvSpPr>
        <p:spPr bwMode="auto">
          <a:xfrm>
            <a:off x="304800" y="1371600"/>
            <a:ext cx="8458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000" b="0"/>
              <a:t>Blouin-Demers, G. and P.J. Weatherhead. 2001. An experimental test of the link between foraging, habitat selection, and thermoregulation in black rat snakes (</a:t>
            </a:r>
            <a:r>
              <a:rPr lang="en-US" altLang="en-US" sz="2000" b="0" i="1"/>
              <a:t>Elaphe obsoleta obsoleta</a:t>
            </a:r>
            <a:r>
              <a:rPr lang="en-US" altLang="en-US" sz="2000" b="0"/>
              <a:t>). </a:t>
            </a:r>
            <a:r>
              <a:rPr lang="en-US" altLang="en-US" sz="2000" b="0" i="1"/>
              <a:t>Journal of Animal Ecology</a:t>
            </a:r>
            <a:r>
              <a:rPr lang="en-US" altLang="en-US" sz="2000" b="0"/>
              <a:t> 70(6):1006-1013.</a:t>
            </a:r>
          </a:p>
          <a:p>
            <a:pPr eaLnBrk="1" hangingPunct="1"/>
            <a:endParaRPr lang="en-US" altLang="en-US" sz="2000" b="0"/>
          </a:p>
          <a:p>
            <a:pPr eaLnBrk="1" hangingPunct="1"/>
            <a:r>
              <a:rPr lang="en-US" altLang="en-US" sz="2000" b="0"/>
              <a:t>Kenagy, G.J. and O.P. Pearson. 2000. Life with fur and without: experimental field energetics and survival of naked meadow voles. </a:t>
            </a:r>
            <a:r>
              <a:rPr lang="en-US" altLang="en-US" sz="2000" b="0" i="1"/>
              <a:t>Oecologia</a:t>
            </a:r>
            <a:r>
              <a:rPr lang="en-US" altLang="en-US" sz="2000" b="0"/>
              <a:t> 122:220-224.</a:t>
            </a:r>
          </a:p>
          <a:p>
            <a:pPr eaLnBrk="1" hangingPunct="1"/>
            <a:endParaRPr lang="en-US" altLang="en-US" sz="2000" b="0"/>
          </a:p>
          <a:p>
            <a:pPr eaLnBrk="1" hangingPunct="1"/>
            <a:r>
              <a:rPr lang="en-US" altLang="en-US" sz="2000" b="0"/>
              <a:t>M.E. Watanabe. 2005. Generating heat: New twists in the evolution of endothermy. </a:t>
            </a:r>
            <a:r>
              <a:rPr lang="en-US" altLang="en-US" sz="2000" b="0" i="1"/>
              <a:t>Bioscience</a:t>
            </a:r>
            <a:r>
              <a:rPr lang="en-US" altLang="en-US" sz="2000" b="0"/>
              <a:t> 55(6):470-475.</a:t>
            </a:r>
          </a:p>
        </p:txBody>
      </p:sp>
      <p:sp>
        <p:nvSpPr>
          <p:cNvPr id="6" name="Action Button: Home 5">
            <a:hlinkClick r:id="rId2" action="ppaction://hlinksldjump" highlightClick="1"/>
            <a:extLst>
              <a:ext uri="{FF2B5EF4-FFF2-40B4-BE49-F238E27FC236}">
                <a16:creationId xmlns:a16="http://schemas.microsoft.com/office/drawing/2014/main" id="{B3ADDAF9-D941-4A7C-A7E1-D8B0C6255ACC}"/>
              </a:ext>
            </a:extLst>
          </p:cNvPr>
          <p:cNvSpPr/>
          <p:nvPr/>
        </p:nvSpPr>
        <p:spPr bwMode="auto">
          <a:xfrm>
            <a:off x="8001000" y="5791200"/>
            <a:ext cx="661988" cy="661988"/>
          </a:xfrm>
          <a:prstGeom prst="actionButtonHom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cs typeface="+mn-cs"/>
            </a:endParaRPr>
          </a:p>
        </p:txBody>
      </p:sp>
      <p:sp>
        <p:nvSpPr>
          <p:cNvPr id="103430" name="Action Button: Back or Previous 6">
            <a:hlinkClick r:id="" action="ppaction://hlinkshowjump?jump=previousslide" highlightClick="1"/>
            <a:extLst>
              <a:ext uri="{FF2B5EF4-FFF2-40B4-BE49-F238E27FC236}">
                <a16:creationId xmlns:a16="http://schemas.microsoft.com/office/drawing/2014/main" id="{26A03FD0-748A-485B-980F-E3C59124A06D}"/>
              </a:ext>
            </a:extLst>
          </p:cNvPr>
          <p:cNvSpPr>
            <a:spLocks noChangeArrowheads="1"/>
          </p:cNvSpPr>
          <p:nvPr/>
        </p:nvSpPr>
        <p:spPr bwMode="auto">
          <a:xfrm>
            <a:off x="7086600" y="5791200"/>
            <a:ext cx="639763" cy="639763"/>
          </a:xfrm>
          <a:prstGeom prst="actionButtonBackPrevious">
            <a:avLst/>
          </a:prstGeom>
          <a:solidFill>
            <a:srgbClr val="FFFF00"/>
          </a:solidFill>
          <a:ln w="9525" algn="ctr">
            <a:solidFill>
              <a:schemeClr val="tx1"/>
            </a:solidFill>
            <a:round/>
            <a:headEnd/>
            <a:tailEnd/>
          </a:ln>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4">
            <a:extLst>
              <a:ext uri="{FF2B5EF4-FFF2-40B4-BE49-F238E27FC236}">
                <a16:creationId xmlns:a16="http://schemas.microsoft.com/office/drawing/2014/main" id="{12BDB063-9289-4931-B6C2-4EC0BB610910}"/>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95157451-730A-4D75-BA8E-411FAA72A49E}" type="slidenum">
              <a:rPr lang="en-US" altLang="en-US" sz="1400" b="0"/>
              <a:pPr eaLnBrk="1" hangingPunct="1"/>
              <a:t>101</a:t>
            </a:fld>
            <a:endParaRPr lang="en-US" altLang="en-US" sz="1400" b="0"/>
          </a:p>
        </p:txBody>
      </p:sp>
      <p:sp>
        <p:nvSpPr>
          <p:cNvPr id="104451" name="Rectangle 2">
            <a:extLst>
              <a:ext uri="{FF2B5EF4-FFF2-40B4-BE49-F238E27FC236}">
                <a16:creationId xmlns:a16="http://schemas.microsoft.com/office/drawing/2014/main" id="{90F456D6-4FE0-44D0-B22E-D9EFA375D35E}"/>
              </a:ext>
            </a:extLst>
          </p:cNvPr>
          <p:cNvSpPr>
            <a:spLocks noGrp="1" noChangeArrowheads="1"/>
          </p:cNvSpPr>
          <p:nvPr>
            <p:ph type="title"/>
          </p:nvPr>
        </p:nvSpPr>
        <p:spPr>
          <a:xfrm>
            <a:off x="457200" y="0"/>
            <a:ext cx="8229600" cy="609600"/>
          </a:xfrm>
          <a:solidFill>
            <a:srgbClr val="FFFF00"/>
          </a:solidFill>
          <a:ln w="38100">
            <a:solidFill>
              <a:schemeClr val="tx1"/>
            </a:solidFill>
            <a:miter lim="800000"/>
            <a:headEnd/>
            <a:tailEnd/>
          </a:ln>
        </p:spPr>
        <p:txBody>
          <a:bodyPr/>
          <a:lstStyle/>
          <a:p>
            <a:pPr eaLnBrk="1" hangingPunct="1"/>
            <a:r>
              <a:rPr lang="en-US" altLang="en-US" sz="3200" b="1"/>
              <a:t>Links (all underlined text is clickable!)</a:t>
            </a:r>
          </a:p>
        </p:txBody>
      </p:sp>
      <p:sp>
        <p:nvSpPr>
          <p:cNvPr id="104452" name="Text Box 3">
            <a:extLst>
              <a:ext uri="{FF2B5EF4-FFF2-40B4-BE49-F238E27FC236}">
                <a16:creationId xmlns:a16="http://schemas.microsoft.com/office/drawing/2014/main" id="{95C6649E-5AFC-4802-B970-014D47ED8938}"/>
              </a:ext>
            </a:extLst>
          </p:cNvPr>
          <p:cNvSpPr txBox="1">
            <a:spLocks noChangeArrowheads="1"/>
          </p:cNvSpPr>
          <p:nvPr/>
        </p:nvSpPr>
        <p:spPr bwMode="auto">
          <a:xfrm>
            <a:off x="381000" y="762000"/>
            <a:ext cx="8763000" cy="803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hlinkClick r:id="rId2"/>
              </a:rPr>
              <a:t>Chem4Kids.com: Reactions: Thermodynamics</a:t>
            </a:r>
            <a:endParaRPr lang="en-US" altLang="en-US" sz="1800"/>
          </a:p>
          <a:p>
            <a:pPr eaLnBrk="1" hangingPunct="1"/>
            <a:r>
              <a:rPr lang="en-US" altLang="en-US" sz="1800">
                <a:hlinkClick r:id="rId3"/>
              </a:rPr>
              <a:t>Physics4Kids.com: Thermodynamics &amp; Heat</a:t>
            </a:r>
            <a:endParaRPr lang="en-US" altLang="en-US" sz="1800"/>
          </a:p>
          <a:p>
            <a:pPr eaLnBrk="1" hangingPunct="1"/>
            <a:r>
              <a:rPr lang="en-US" altLang="en-US" sz="1800">
                <a:hlinkClick r:id="rId4"/>
              </a:rPr>
              <a:t>Biology4Kids.com: Animal Systems: Integumentary System</a:t>
            </a:r>
            <a:endParaRPr lang="en-US" altLang="en-US" sz="1800"/>
          </a:p>
          <a:p>
            <a:pPr eaLnBrk="1" hangingPunct="1"/>
            <a:r>
              <a:rPr lang="en-US" altLang="en-US" sz="1800">
                <a:hlinkClick r:id="rId5"/>
              </a:rPr>
              <a:t>Biology4Kids.com: Vertebrates</a:t>
            </a:r>
            <a:endParaRPr lang="en-US" altLang="en-US" sz="1800"/>
          </a:p>
          <a:p>
            <a:pPr eaLnBrk="1" hangingPunct="1"/>
            <a:r>
              <a:rPr lang="en-US" altLang="en-US" sz="1800">
                <a:hlinkClick r:id="rId6"/>
              </a:rPr>
              <a:t>Kids’ Health: Skin, Hair, and Nails</a:t>
            </a:r>
            <a:endParaRPr lang="en-US" altLang="en-US" sz="1800"/>
          </a:p>
          <a:p>
            <a:pPr eaLnBrk="1" hangingPunct="1"/>
            <a:endParaRPr lang="en-US" altLang="en-US" sz="1800"/>
          </a:p>
          <a:p>
            <a:pPr eaLnBrk="1" hangingPunct="1"/>
            <a:r>
              <a:rPr lang="en-US" altLang="en-US" sz="1800">
                <a:hlinkClick r:id="rId7"/>
              </a:rPr>
              <a:t>Slowing the Flow </a:t>
            </a:r>
            <a:endParaRPr lang="en-US" altLang="en-US" sz="1800"/>
          </a:p>
          <a:p>
            <a:pPr eaLnBrk="1" hangingPunct="1"/>
            <a:r>
              <a:rPr lang="en-US" altLang="en-US" sz="1800"/>
              <a:t>“Slowing the Flow” is part of the OLogy website for kids from the American Museum of Natural History, and gives kids a great experiment demonstrating the mammalian diving reflex (MDR)</a:t>
            </a:r>
          </a:p>
          <a:p>
            <a:pPr eaLnBrk="1" hangingPunct="1"/>
            <a:r>
              <a:rPr lang="en-US" altLang="en-US" sz="1800">
                <a:hlinkClick r:id="rId8"/>
              </a:rPr>
              <a:t>Rubber Blubber Gloves </a:t>
            </a:r>
            <a:endParaRPr lang="en-US" altLang="en-US" sz="1800"/>
          </a:p>
          <a:p>
            <a:pPr eaLnBrk="1" hangingPunct="1"/>
            <a:r>
              <a:rPr lang="en-US" altLang="en-US" sz="1800"/>
              <a:t>(“Rubber Blubber Gloves” is another OLogy experiment demonstrating animal insulation from AMNH)</a:t>
            </a:r>
          </a:p>
          <a:p>
            <a:pPr eaLnBrk="1" hangingPunct="1"/>
            <a:endParaRPr lang="en-US" altLang="en-US" sz="1800"/>
          </a:p>
          <a:p>
            <a:pPr eaLnBrk="1" hangingPunct="1"/>
            <a:r>
              <a:rPr lang="en-US" altLang="en-US" sz="1800">
                <a:hlinkClick r:id="rId9"/>
              </a:rPr>
              <a:t>Infrared Zoo Gallery </a:t>
            </a:r>
            <a:endParaRPr lang="en-US" altLang="en-US" sz="1800"/>
          </a:p>
          <a:p>
            <a:pPr eaLnBrk="1" hangingPunct="1"/>
            <a:r>
              <a:rPr lang="en-US" altLang="en-US" sz="1800"/>
              <a:t>This is a really cool site that shows infrared thermographs of a wide variety of animals, as well as discusses insulation!</a:t>
            </a:r>
          </a:p>
          <a:p>
            <a:pPr eaLnBrk="1" hangingPunct="1"/>
            <a:endParaRPr lang="en-US" altLang="en-US" sz="1800"/>
          </a:p>
          <a:p>
            <a:pPr eaLnBrk="1" hangingPunct="1"/>
            <a:r>
              <a:rPr lang="en-US" altLang="en-US" sz="1800">
                <a:hlinkClick r:id="rId10"/>
              </a:rPr>
              <a:t>Fossil hints at fuzzy dinosaurs (BBC News)</a:t>
            </a:r>
            <a:endParaRPr lang="en-US" altLang="en-US" sz="1800"/>
          </a:p>
          <a:p>
            <a:pPr eaLnBrk="1" hangingPunct="1"/>
            <a:r>
              <a:rPr lang="en-US" altLang="en-US" sz="1800">
                <a:hlinkClick r:id="rId11"/>
              </a:rPr>
              <a:t>Temperature &amp; Humidity in Nature</a:t>
            </a:r>
            <a:endParaRPr lang="en-US" altLang="en-US" sz="1800"/>
          </a:p>
          <a:p>
            <a:pPr eaLnBrk="1" hangingPunct="1"/>
            <a:r>
              <a:rPr lang="en-US" altLang="en-US" sz="1800">
                <a:hlinkClick r:id="rId12"/>
              </a:rPr>
              <a:t>ColoradoENERGY.org - R-Value Table</a:t>
            </a:r>
            <a:endParaRPr lang="en-US" altLang="en-US" sz="1800"/>
          </a:p>
          <a:p>
            <a:pPr eaLnBrk="1" hangingPunct="1"/>
            <a:r>
              <a:rPr lang="en-US" altLang="en-US" sz="1800"/>
              <a:t>	</a:t>
            </a:r>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p:txBody>
      </p:sp>
      <p:sp>
        <p:nvSpPr>
          <p:cNvPr id="7" name="Action Button: Home 6">
            <a:hlinkClick r:id="rId13" action="ppaction://hlinksldjump" highlightClick="1"/>
            <a:extLst>
              <a:ext uri="{FF2B5EF4-FFF2-40B4-BE49-F238E27FC236}">
                <a16:creationId xmlns:a16="http://schemas.microsoft.com/office/drawing/2014/main" id="{A0D3F886-1BD8-442F-AF74-9941771B28A9}"/>
              </a:ext>
            </a:extLst>
          </p:cNvPr>
          <p:cNvSpPr/>
          <p:nvPr/>
        </p:nvSpPr>
        <p:spPr bwMode="auto">
          <a:xfrm>
            <a:off x="7696200" y="914400"/>
            <a:ext cx="1042988" cy="1042988"/>
          </a:xfrm>
          <a:prstGeom prst="actionButtonHom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a:extLst>
              <a:ext uri="{FF2B5EF4-FFF2-40B4-BE49-F238E27FC236}">
                <a16:creationId xmlns:a16="http://schemas.microsoft.com/office/drawing/2014/main" id="{3E7B1948-7577-4E66-9C1C-08169A0DC51C}"/>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4C4FC53F-3C4C-458D-A018-F258C7BE9971}" type="slidenum">
              <a:rPr lang="en-US" altLang="en-US" sz="1400" b="0"/>
              <a:pPr eaLnBrk="1" hangingPunct="1"/>
              <a:t>11</a:t>
            </a:fld>
            <a:endParaRPr lang="en-US" altLang="en-US" sz="1400" b="0"/>
          </a:p>
        </p:txBody>
      </p:sp>
      <p:sp>
        <p:nvSpPr>
          <p:cNvPr id="12291" name="Rectangle 2">
            <a:extLst>
              <a:ext uri="{FF2B5EF4-FFF2-40B4-BE49-F238E27FC236}">
                <a16:creationId xmlns:a16="http://schemas.microsoft.com/office/drawing/2014/main" id="{C4E20037-8321-4339-BE2D-D6A198B19911}"/>
              </a:ext>
            </a:extLst>
          </p:cNvPr>
          <p:cNvSpPr>
            <a:spLocks noGrp="1" noChangeArrowheads="1"/>
          </p:cNvSpPr>
          <p:nvPr>
            <p:ph type="title"/>
          </p:nvPr>
        </p:nvSpPr>
        <p:spPr>
          <a:xfrm>
            <a:off x="457200" y="152400"/>
            <a:ext cx="8229600" cy="1143000"/>
          </a:xfrm>
          <a:solidFill>
            <a:srgbClr val="7030A0"/>
          </a:solidFill>
          <a:ln w="38100">
            <a:solidFill>
              <a:schemeClr val="tx1"/>
            </a:solidFill>
            <a:miter lim="800000"/>
            <a:headEnd/>
            <a:tailEnd/>
          </a:ln>
        </p:spPr>
        <p:txBody>
          <a:bodyPr/>
          <a:lstStyle/>
          <a:p>
            <a:pPr eaLnBrk="1" hangingPunct="1"/>
            <a:r>
              <a:rPr lang="en-US" altLang="en-US" sz="3200" b="1">
                <a:solidFill>
                  <a:schemeClr val="bg1"/>
                </a:solidFill>
              </a:rPr>
              <a:t>Objective</a:t>
            </a:r>
          </a:p>
        </p:txBody>
      </p:sp>
      <p:sp>
        <p:nvSpPr>
          <p:cNvPr id="11267" name="Rectangle 3">
            <a:extLst>
              <a:ext uri="{FF2B5EF4-FFF2-40B4-BE49-F238E27FC236}">
                <a16:creationId xmlns:a16="http://schemas.microsoft.com/office/drawing/2014/main" id="{566920FB-4370-4550-9F2D-C75A93AD3DF0}"/>
              </a:ext>
            </a:extLst>
          </p:cNvPr>
          <p:cNvSpPr>
            <a:spLocks noGrp="1" noChangeArrowheads="1"/>
          </p:cNvSpPr>
          <p:nvPr>
            <p:ph type="body" sz="half" idx="1"/>
          </p:nvPr>
        </p:nvSpPr>
        <p:spPr>
          <a:xfrm>
            <a:off x="228600" y="1524000"/>
            <a:ext cx="8610600" cy="4525963"/>
          </a:xfrm>
        </p:spPr>
        <p:txBody>
          <a:bodyPr/>
          <a:lstStyle/>
          <a:p>
            <a:pPr eaLnBrk="1" hangingPunct="1">
              <a:buFontTx/>
              <a:buNone/>
            </a:pPr>
            <a:r>
              <a:rPr lang="en-US" altLang="en-US" sz="2400" b="1"/>
              <a:t>Exercise 1 Animal Covering Match introduces students to the variety of fur, feathers, and scales seen in the higher vertebrates: reptiles, birds, and mammals.</a:t>
            </a:r>
          </a:p>
          <a:p>
            <a:pPr eaLnBrk="1" hangingPunct="1">
              <a:buFontTx/>
              <a:buNone/>
            </a:pPr>
            <a:endParaRPr lang="en-US" altLang="en-US" sz="2400" b="1"/>
          </a:p>
          <a:p>
            <a:pPr eaLnBrk="1" hangingPunct="1">
              <a:buFontTx/>
              <a:buNone/>
            </a:pPr>
            <a:r>
              <a:rPr lang="en-US" altLang="en-US" sz="2400" b="1"/>
              <a:t>Students will get a chance to inspect the different types of  body coverings, and attempt to match each sample with the animal from which it came.</a:t>
            </a:r>
          </a:p>
          <a:p>
            <a:pPr eaLnBrk="1" hangingPunct="1">
              <a:buFontTx/>
              <a:buNone/>
            </a:pPr>
            <a:endParaRPr lang="en-US" altLang="en-US" sz="2400" b="1"/>
          </a:p>
          <a:p>
            <a:pPr eaLnBrk="1" hangingPunct="1">
              <a:buFontTx/>
              <a:buNone/>
            </a:pPr>
            <a:r>
              <a:rPr lang="en-US" altLang="en-US" sz="2400" b="1"/>
              <a:t>Students will also be given information about the natural history of each of the animals represented in the box, with opportunities to think about and discuss how  the various body coverings are adaptive to the organisms they represent.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CC447151-28DF-4210-A4CA-A9C011E415EC}"/>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C57641B7-74CF-4F91-94CD-6B5FE6354513}" type="slidenum">
              <a:rPr lang="en-US" altLang="en-US" sz="1400" b="0"/>
              <a:pPr eaLnBrk="1" hangingPunct="1"/>
              <a:t>12</a:t>
            </a:fld>
            <a:endParaRPr lang="en-US" altLang="en-US" sz="1400" b="0"/>
          </a:p>
        </p:txBody>
      </p:sp>
      <p:sp>
        <p:nvSpPr>
          <p:cNvPr id="13315" name="Rectangle 4">
            <a:extLst>
              <a:ext uri="{FF2B5EF4-FFF2-40B4-BE49-F238E27FC236}">
                <a16:creationId xmlns:a16="http://schemas.microsoft.com/office/drawing/2014/main" id="{C939528A-5A3C-4311-8118-62312AB50153}"/>
              </a:ext>
            </a:extLst>
          </p:cNvPr>
          <p:cNvSpPr>
            <a:spLocks noChangeArrowheads="1"/>
          </p:cNvSpPr>
          <p:nvPr/>
        </p:nvSpPr>
        <p:spPr bwMode="auto">
          <a:xfrm>
            <a:off x="533400" y="1143000"/>
            <a:ext cx="4572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a:t>For the exercise version:</a:t>
            </a:r>
          </a:p>
          <a:p>
            <a:pPr eaLnBrk="1" hangingPunct="1"/>
            <a:r>
              <a:rPr lang="en-US" altLang="en-US"/>
              <a:t>                    </a:t>
            </a:r>
          </a:p>
          <a:p>
            <a:pPr eaLnBrk="1" hangingPunct="1"/>
            <a:r>
              <a:rPr lang="en-US" altLang="en-US"/>
              <a:t>                 for grades K-1</a:t>
            </a:r>
          </a:p>
          <a:p>
            <a:pPr eaLnBrk="1" hangingPunct="1"/>
            <a:endParaRPr lang="en-US" altLang="en-US"/>
          </a:p>
          <a:p>
            <a:pPr eaLnBrk="1" hangingPunct="1"/>
            <a:r>
              <a:rPr lang="en-US" altLang="en-US"/>
              <a:t>                     for grades 2+</a:t>
            </a:r>
          </a:p>
        </p:txBody>
      </p:sp>
      <p:sp>
        <p:nvSpPr>
          <p:cNvPr id="13316" name="AutoShape 5">
            <a:hlinkClick r:id="rId2" action="ppaction://hlinksldjump" highlightClick="1"/>
            <a:extLst>
              <a:ext uri="{FF2B5EF4-FFF2-40B4-BE49-F238E27FC236}">
                <a16:creationId xmlns:a16="http://schemas.microsoft.com/office/drawing/2014/main" id="{92119795-EBAB-40A4-8FA4-3ACEA671E4F2}"/>
              </a:ext>
            </a:extLst>
          </p:cNvPr>
          <p:cNvSpPr>
            <a:spLocks noChangeArrowheads="1"/>
          </p:cNvSpPr>
          <p:nvPr/>
        </p:nvSpPr>
        <p:spPr bwMode="auto">
          <a:xfrm>
            <a:off x="5181600" y="1981200"/>
            <a:ext cx="639763" cy="639763"/>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17" name="AutoShape 6">
            <a:hlinkClick r:id="rId3" action="ppaction://hlinksldjump" highlightClick="1"/>
            <a:extLst>
              <a:ext uri="{FF2B5EF4-FFF2-40B4-BE49-F238E27FC236}">
                <a16:creationId xmlns:a16="http://schemas.microsoft.com/office/drawing/2014/main" id="{FA589658-5E59-4BC3-97AB-39B5335D2695}"/>
              </a:ext>
            </a:extLst>
          </p:cNvPr>
          <p:cNvSpPr>
            <a:spLocks noChangeArrowheads="1"/>
          </p:cNvSpPr>
          <p:nvPr/>
        </p:nvSpPr>
        <p:spPr bwMode="auto">
          <a:xfrm>
            <a:off x="5181600" y="2743200"/>
            <a:ext cx="639763" cy="639763"/>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7956E84B-DFD5-451C-A7BC-CC6FC5BE3665}"/>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737ECECE-C0D8-4210-A30A-89F4877064DE}" type="slidenum">
              <a:rPr lang="en-US" altLang="en-US" sz="1400" b="0"/>
              <a:pPr eaLnBrk="1" hangingPunct="1"/>
              <a:t>13</a:t>
            </a:fld>
            <a:endParaRPr lang="en-US" altLang="en-US" sz="1400" b="0"/>
          </a:p>
        </p:txBody>
      </p:sp>
      <p:sp>
        <p:nvSpPr>
          <p:cNvPr id="14339" name="Text Box 4">
            <a:extLst>
              <a:ext uri="{FF2B5EF4-FFF2-40B4-BE49-F238E27FC236}">
                <a16:creationId xmlns:a16="http://schemas.microsoft.com/office/drawing/2014/main" id="{CC5D91C2-C80B-4222-9434-B5C680CB7CD3}"/>
              </a:ext>
            </a:extLst>
          </p:cNvPr>
          <p:cNvSpPr txBox="1">
            <a:spLocks noChangeArrowheads="1"/>
          </p:cNvSpPr>
          <p:nvPr/>
        </p:nvSpPr>
        <p:spPr bwMode="auto">
          <a:xfrm>
            <a:off x="685800" y="228600"/>
            <a:ext cx="7543800" cy="584200"/>
          </a:xfrm>
          <a:prstGeom prst="rect">
            <a:avLst/>
          </a:prstGeom>
          <a:solidFill>
            <a:srgbClr val="7030A0"/>
          </a:solidFill>
          <a:ln w="9525">
            <a:solidFill>
              <a:schemeClr val="tx1"/>
            </a:solidFill>
            <a:miter lim="800000"/>
            <a:headEnd/>
            <a:tailEnd/>
          </a:ln>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chemeClr val="bg1"/>
                </a:solidFill>
              </a:rPr>
              <a:t>Directions for Grades K-1</a:t>
            </a:r>
          </a:p>
        </p:txBody>
      </p:sp>
      <p:sp>
        <p:nvSpPr>
          <p:cNvPr id="82949" name="Text Box 5">
            <a:extLst>
              <a:ext uri="{FF2B5EF4-FFF2-40B4-BE49-F238E27FC236}">
                <a16:creationId xmlns:a16="http://schemas.microsoft.com/office/drawing/2014/main" id="{27F766AA-958E-402B-8812-E8A9E0AC333A}"/>
              </a:ext>
            </a:extLst>
          </p:cNvPr>
          <p:cNvSpPr txBox="1">
            <a:spLocks noChangeArrowheads="1"/>
          </p:cNvSpPr>
          <p:nvPr/>
        </p:nvSpPr>
        <p:spPr bwMode="auto">
          <a:xfrm>
            <a:off x="228600" y="990600"/>
            <a:ext cx="86106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altLang="en-US"/>
              <a:t> </a:t>
            </a:r>
            <a:r>
              <a:rPr lang="en-US" altLang="en-US" sz="2400"/>
              <a:t>The teacher will mix the sample body coverings up and spread them out in front of the class.</a:t>
            </a:r>
          </a:p>
          <a:p>
            <a:pPr eaLnBrk="1" hangingPunct="1">
              <a:buFont typeface="Wingdings" panose="05000000000000000000" pitchFamily="2" charset="2"/>
              <a:buChar char="q"/>
            </a:pPr>
            <a:endParaRPr lang="en-US" altLang="en-US" sz="2400"/>
          </a:p>
          <a:p>
            <a:pPr eaLnBrk="1" hangingPunct="1">
              <a:buFont typeface="Wingdings" panose="05000000000000000000" pitchFamily="2" charset="2"/>
              <a:buChar char="q"/>
            </a:pPr>
            <a:r>
              <a:rPr lang="en-US" altLang="en-US" sz="2400"/>
              <a:t> One item at a time will be held up and the class will vote on which type of body covering it is: fur, feathers, or scales.</a:t>
            </a:r>
          </a:p>
          <a:p>
            <a:pPr eaLnBrk="1" hangingPunct="1"/>
            <a:endParaRPr lang="en-US" altLang="en-US" sz="2400"/>
          </a:p>
          <a:p>
            <a:pPr eaLnBrk="1" hangingPunct="1">
              <a:buFont typeface="Wingdings" panose="05000000000000000000" pitchFamily="2" charset="2"/>
              <a:buChar char="q"/>
            </a:pPr>
            <a:r>
              <a:rPr lang="en-US" altLang="en-US" sz="2400"/>
              <a:t> The sample will then be placed in the pile containing all samples of that type.</a:t>
            </a:r>
          </a:p>
          <a:p>
            <a:pPr eaLnBrk="1" hangingPunct="1">
              <a:buFont typeface="Wingdings" panose="05000000000000000000" pitchFamily="2" charset="2"/>
              <a:buNone/>
            </a:pPr>
            <a:endParaRPr lang="en-US" altLang="en-US" sz="2400"/>
          </a:p>
          <a:p>
            <a:pPr eaLnBrk="1" hangingPunct="1">
              <a:buFont typeface="Wingdings" panose="05000000000000000000" pitchFamily="2" charset="2"/>
              <a:buChar char="q"/>
            </a:pPr>
            <a:r>
              <a:rPr lang="en-US" altLang="en-US" sz="2400"/>
              <a:t> After all of the samples are sorted, the class should try to find the sample that matches each picture  shown on the next three slides.</a:t>
            </a:r>
          </a:p>
          <a:p>
            <a:pPr eaLnBrk="1" hangingPunct="1">
              <a:buFont typeface="Wingdings" panose="05000000000000000000" pitchFamily="2" charset="2"/>
              <a:buChar char="q"/>
            </a:pPr>
            <a:endParaRPr lang="en-US" altLang="en-US" sz="2400"/>
          </a:p>
        </p:txBody>
      </p:sp>
      <p:sp>
        <p:nvSpPr>
          <p:cNvPr id="82953" name="Text Box 9">
            <a:extLst>
              <a:ext uri="{FF2B5EF4-FFF2-40B4-BE49-F238E27FC236}">
                <a16:creationId xmlns:a16="http://schemas.microsoft.com/office/drawing/2014/main" id="{24A7391A-C0B6-4680-A9C3-E1866ADCC29B}"/>
              </a:ext>
            </a:extLst>
          </p:cNvPr>
          <p:cNvSpPr txBox="1">
            <a:spLocks noChangeArrowheads="1"/>
          </p:cNvSpPr>
          <p:nvPr/>
        </p:nvSpPr>
        <p:spPr bwMode="auto">
          <a:xfrm>
            <a:off x="1600200" y="6172200"/>
            <a:ext cx="307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7030A0"/>
                </a:solidFill>
              </a:rPr>
              <a:t>To Picture Slides</a:t>
            </a:r>
          </a:p>
        </p:txBody>
      </p:sp>
      <p:sp>
        <p:nvSpPr>
          <p:cNvPr id="82954" name="AutoShape 10">
            <a:hlinkClick r:id="" action="ppaction://hlinkshowjump?jump=nextslide" highlightClick="1"/>
            <a:extLst>
              <a:ext uri="{FF2B5EF4-FFF2-40B4-BE49-F238E27FC236}">
                <a16:creationId xmlns:a16="http://schemas.microsoft.com/office/drawing/2014/main" id="{0A881DC1-61D7-4905-B846-00D7D90CB533}"/>
              </a:ext>
            </a:extLst>
          </p:cNvPr>
          <p:cNvSpPr>
            <a:spLocks noChangeArrowheads="1"/>
          </p:cNvSpPr>
          <p:nvPr/>
        </p:nvSpPr>
        <p:spPr bwMode="auto">
          <a:xfrm>
            <a:off x="4800600" y="6096000"/>
            <a:ext cx="639763" cy="639763"/>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294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94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94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294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9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3" grpId="0"/>
      <p:bldP spid="829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836E8DEB-8819-4AC8-BA34-0493F5BC12AA}"/>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0F173DA1-9CC8-414C-9FAF-BC0F0BDA339C}" type="slidenum">
              <a:rPr lang="en-US" altLang="en-US" sz="1400" b="0"/>
              <a:pPr eaLnBrk="1" hangingPunct="1"/>
              <a:t>14</a:t>
            </a:fld>
            <a:endParaRPr lang="en-US" altLang="en-US" sz="1400" b="0"/>
          </a:p>
        </p:txBody>
      </p:sp>
      <p:pic>
        <p:nvPicPr>
          <p:cNvPr id="15363" name="Picture 1028">
            <a:extLst>
              <a:ext uri="{FF2B5EF4-FFF2-40B4-BE49-F238E27FC236}">
                <a16:creationId xmlns:a16="http://schemas.microsoft.com/office/drawing/2014/main" id="{BE85E71E-9847-48D8-B037-5314A2701A29}"/>
              </a:ext>
            </a:extLst>
          </p:cNvPr>
          <p:cNvPicPr>
            <a:picLocks noGrp="1" noChangeAspect="1" noChangeArrowheads="1"/>
          </p:cNvPicPr>
          <p:nvPr>
            <p:ph type="title" sz="quarter"/>
          </p:nvPr>
        </p:nvPicPr>
        <p:blipFill>
          <a:blip r:embed="rId2">
            <a:extLst>
              <a:ext uri="{28A0092B-C50C-407E-A947-70E740481C1C}">
                <a14:useLocalDpi xmlns:a14="http://schemas.microsoft.com/office/drawing/2010/main" val="0"/>
              </a:ext>
            </a:extLst>
          </a:blip>
          <a:srcRect/>
          <a:stretch>
            <a:fillRect/>
          </a:stretch>
        </p:blipFill>
        <p:spPr>
          <a:xfrm>
            <a:off x="3657600" y="2590800"/>
            <a:ext cx="1836738" cy="2773363"/>
          </a:xfrm>
          <a:ln w="38100">
            <a:solidFill>
              <a:srgbClr val="000000"/>
            </a:solidFill>
            <a:miter lim="800000"/>
            <a:headEnd/>
            <a:tailEnd/>
          </a:ln>
        </p:spPr>
      </p:pic>
      <p:pic>
        <p:nvPicPr>
          <p:cNvPr id="15364" name="Picture 1029">
            <a:extLst>
              <a:ext uri="{FF2B5EF4-FFF2-40B4-BE49-F238E27FC236}">
                <a16:creationId xmlns:a16="http://schemas.microsoft.com/office/drawing/2014/main" id="{A82F79A0-FD67-4F29-B91B-B7881DCE9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46050"/>
            <a:ext cx="2536825" cy="23669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1030">
            <a:extLst>
              <a:ext uri="{FF2B5EF4-FFF2-40B4-BE49-F238E27FC236}">
                <a16:creationId xmlns:a16="http://schemas.microsoft.com/office/drawing/2014/main" id="{DC9B3E1E-1CE9-4522-A733-DCF2B8F0A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89250"/>
            <a:ext cx="3124200" cy="19510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1032">
            <a:extLst>
              <a:ext uri="{FF2B5EF4-FFF2-40B4-BE49-F238E27FC236}">
                <a16:creationId xmlns:a16="http://schemas.microsoft.com/office/drawing/2014/main" id="{6867EA78-2918-4C99-8421-388CC57D3F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6050"/>
            <a:ext cx="2667000" cy="25749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7" name="Picture 1033">
            <a:extLst>
              <a:ext uri="{FF2B5EF4-FFF2-40B4-BE49-F238E27FC236}">
                <a16:creationId xmlns:a16="http://schemas.microsoft.com/office/drawing/2014/main" id="{DE76CBC0-DFD6-431C-8B84-937CE7226E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099050"/>
            <a:ext cx="3124200" cy="1524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8" name="Text Box 1039">
            <a:extLst>
              <a:ext uri="{FF2B5EF4-FFF2-40B4-BE49-F238E27FC236}">
                <a16:creationId xmlns:a16="http://schemas.microsoft.com/office/drawing/2014/main" id="{D2B4C663-0505-47F3-8141-CC36848BD93C}"/>
              </a:ext>
            </a:extLst>
          </p:cNvPr>
          <p:cNvSpPr txBox="1">
            <a:spLocks noChangeArrowheads="1"/>
          </p:cNvSpPr>
          <p:nvPr/>
        </p:nvSpPr>
        <p:spPr bwMode="auto">
          <a:xfrm>
            <a:off x="8610600" y="288925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F</a:t>
            </a:r>
          </a:p>
        </p:txBody>
      </p:sp>
      <p:sp>
        <p:nvSpPr>
          <p:cNvPr id="15369" name="Oval 1041">
            <a:extLst>
              <a:ext uri="{FF2B5EF4-FFF2-40B4-BE49-F238E27FC236}">
                <a16:creationId xmlns:a16="http://schemas.microsoft.com/office/drawing/2014/main" id="{1BAF84E8-60BE-4896-AA05-833445BBA3A1}"/>
              </a:ext>
            </a:extLst>
          </p:cNvPr>
          <p:cNvSpPr>
            <a:spLocks noChangeArrowheads="1"/>
          </p:cNvSpPr>
          <p:nvPr/>
        </p:nvSpPr>
        <p:spPr bwMode="auto">
          <a:xfrm>
            <a:off x="3124200" y="679450"/>
            <a:ext cx="2895600" cy="1676400"/>
          </a:xfrm>
          <a:prstGeom prst="ellipse">
            <a:avLst/>
          </a:prstGeom>
          <a:solidFill>
            <a:schemeClr val="tx1"/>
          </a:solidFill>
          <a:ln w="38100">
            <a:solidFill>
              <a:schemeClr val="bg1"/>
            </a:solidFill>
            <a:round/>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chemeClr val="bg1"/>
                </a:solidFill>
              </a:rPr>
              <a:t>Match the picture</a:t>
            </a:r>
          </a:p>
          <a:p>
            <a:pPr algn="ctr" eaLnBrk="1" hangingPunct="1"/>
            <a:r>
              <a:rPr lang="en-US" altLang="en-US" sz="2400">
                <a:solidFill>
                  <a:schemeClr val="bg1"/>
                </a:solidFill>
              </a:rPr>
              <a:t> to the covering</a:t>
            </a:r>
          </a:p>
        </p:txBody>
      </p:sp>
      <p:pic>
        <p:nvPicPr>
          <p:cNvPr id="15370" name="Picture 1042" descr="diamondback">
            <a:extLst>
              <a:ext uri="{FF2B5EF4-FFF2-40B4-BE49-F238E27FC236}">
                <a16:creationId xmlns:a16="http://schemas.microsoft.com/office/drawing/2014/main" id="{B465A7C4-5D13-4B27-80EB-D1EAED8469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2660650"/>
            <a:ext cx="3048000" cy="17256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71" name="AutoShape 1045">
            <a:hlinkClick r:id="" action="ppaction://hlinkshowjump?jump=nextslide" highlightClick="1"/>
            <a:extLst>
              <a:ext uri="{FF2B5EF4-FFF2-40B4-BE49-F238E27FC236}">
                <a16:creationId xmlns:a16="http://schemas.microsoft.com/office/drawing/2014/main" id="{A8845120-13E3-4A8E-984F-8589C825E3B6}"/>
              </a:ext>
            </a:extLst>
          </p:cNvPr>
          <p:cNvSpPr>
            <a:spLocks noChangeArrowheads="1"/>
          </p:cNvSpPr>
          <p:nvPr/>
        </p:nvSpPr>
        <p:spPr bwMode="auto">
          <a:xfrm>
            <a:off x="5410200" y="0"/>
            <a:ext cx="639763" cy="639763"/>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2" name="Text Box 1047">
            <a:extLst>
              <a:ext uri="{FF2B5EF4-FFF2-40B4-BE49-F238E27FC236}">
                <a16:creationId xmlns:a16="http://schemas.microsoft.com/office/drawing/2014/main" id="{C3E3FD86-5CA3-4855-9021-764CDB4FD038}"/>
              </a:ext>
            </a:extLst>
          </p:cNvPr>
          <p:cNvSpPr txBox="1">
            <a:spLocks noChangeArrowheads="1"/>
          </p:cNvSpPr>
          <p:nvPr/>
        </p:nvSpPr>
        <p:spPr bwMode="auto">
          <a:xfrm>
            <a:off x="3200400" y="152400"/>
            <a:ext cx="204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7030A0"/>
                </a:solidFill>
              </a:rPr>
              <a:t>To next slide</a:t>
            </a:r>
          </a:p>
        </p:txBody>
      </p:sp>
      <p:sp>
        <p:nvSpPr>
          <p:cNvPr id="15373" name="Text Box 1048">
            <a:extLst>
              <a:ext uri="{FF2B5EF4-FFF2-40B4-BE49-F238E27FC236}">
                <a16:creationId xmlns:a16="http://schemas.microsoft.com/office/drawing/2014/main" id="{F4AE060A-CA86-451B-A99C-C4429E55F61C}"/>
              </a:ext>
            </a:extLst>
          </p:cNvPr>
          <p:cNvSpPr txBox="1">
            <a:spLocks noChangeArrowheads="1"/>
          </p:cNvSpPr>
          <p:nvPr/>
        </p:nvSpPr>
        <p:spPr bwMode="auto">
          <a:xfrm>
            <a:off x="3895725" y="5715000"/>
            <a:ext cx="1722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7030A0"/>
                </a:solidFill>
              </a:rPr>
              <a:t>To Answer</a:t>
            </a:r>
          </a:p>
          <a:p>
            <a:pPr algn="ctr" eaLnBrk="1" hangingPunct="1"/>
            <a:r>
              <a:rPr lang="en-US" altLang="en-US" sz="2400">
                <a:solidFill>
                  <a:srgbClr val="7030A0"/>
                </a:solidFill>
              </a:rPr>
              <a:t>Sheet</a:t>
            </a:r>
          </a:p>
        </p:txBody>
      </p:sp>
      <p:sp>
        <p:nvSpPr>
          <p:cNvPr id="15374" name="AutoShape 1049">
            <a:hlinkClick r:id="rId8" action="ppaction://hlinksldjump" highlightClick="1"/>
            <a:extLst>
              <a:ext uri="{FF2B5EF4-FFF2-40B4-BE49-F238E27FC236}">
                <a16:creationId xmlns:a16="http://schemas.microsoft.com/office/drawing/2014/main" id="{A5CB9DB4-5FAC-4348-BAFB-231132346CE3}"/>
              </a:ext>
            </a:extLst>
          </p:cNvPr>
          <p:cNvSpPr>
            <a:spLocks noChangeArrowheads="1"/>
          </p:cNvSpPr>
          <p:nvPr/>
        </p:nvSpPr>
        <p:spPr bwMode="auto">
          <a:xfrm>
            <a:off x="5867400" y="5867400"/>
            <a:ext cx="639763" cy="639763"/>
          </a:xfrm>
          <a:prstGeom prst="actionButtonInformatio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5375" name="Picture 16">
            <a:extLst>
              <a:ext uri="{FF2B5EF4-FFF2-40B4-BE49-F238E27FC236}">
                <a16:creationId xmlns:a16="http://schemas.microsoft.com/office/drawing/2014/main" id="{2E90725C-86C8-4ED1-A26D-0C2D7657F5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4572000"/>
            <a:ext cx="18049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18B2465C-F6C3-452B-AE23-DAD38E21C347}"/>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2CE08E7B-95C9-42FB-834A-8748092D8922}" type="slidenum">
              <a:rPr lang="en-US" altLang="en-US" sz="1400" b="0"/>
              <a:pPr eaLnBrk="1" hangingPunct="1"/>
              <a:t>15</a:t>
            </a:fld>
            <a:endParaRPr lang="en-US" altLang="en-US" sz="1400" b="0"/>
          </a:p>
        </p:txBody>
      </p:sp>
      <p:pic>
        <p:nvPicPr>
          <p:cNvPr id="16387" name="Picture 4">
            <a:extLst>
              <a:ext uri="{FF2B5EF4-FFF2-40B4-BE49-F238E27FC236}">
                <a16:creationId xmlns:a16="http://schemas.microsoft.com/office/drawing/2014/main" id="{F9BDE6D2-72D7-4050-8FE7-8D9EBC39E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676400"/>
            <a:ext cx="2063750" cy="2209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6388" name="Object 5">
            <a:extLst>
              <a:ext uri="{FF2B5EF4-FFF2-40B4-BE49-F238E27FC236}">
                <a16:creationId xmlns:a16="http://schemas.microsoft.com/office/drawing/2014/main" id="{6BEC82A1-8F90-4D18-8548-6CF733F05612}"/>
              </a:ext>
            </a:extLst>
          </p:cNvPr>
          <p:cNvGraphicFramePr>
            <a:graphicFrameLocks noChangeAspect="1"/>
          </p:cNvGraphicFramePr>
          <p:nvPr/>
        </p:nvGraphicFramePr>
        <p:xfrm>
          <a:off x="3657600" y="4191000"/>
          <a:ext cx="2057400" cy="1919288"/>
        </p:xfrm>
        <a:graphic>
          <a:graphicData uri="http://schemas.openxmlformats.org/presentationml/2006/ole">
            <mc:AlternateContent xmlns:mc="http://schemas.openxmlformats.org/markup-compatibility/2006">
              <mc:Choice xmlns:v="urn:schemas-microsoft-com:vml" Requires="v">
                <p:oleObj spid="_x0000_s16398" name="Photo Editor Photo" r:id="rId4" imgW="1142857" imgH="1066667" progId="">
                  <p:embed/>
                </p:oleObj>
              </mc:Choice>
              <mc:Fallback>
                <p:oleObj name="Photo Editor Photo" r:id="rId4" imgW="1142857" imgH="1066667"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191000"/>
                        <a:ext cx="2057400" cy="19192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389" name="Picture 6">
            <a:extLst>
              <a:ext uri="{FF2B5EF4-FFF2-40B4-BE49-F238E27FC236}">
                <a16:creationId xmlns:a16="http://schemas.microsoft.com/office/drawing/2014/main" id="{F1E51DE6-0CB6-4CC6-968E-BBE1A6C67B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733800"/>
            <a:ext cx="2133600" cy="23907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7">
            <a:extLst>
              <a:ext uri="{FF2B5EF4-FFF2-40B4-BE49-F238E27FC236}">
                <a16:creationId xmlns:a16="http://schemas.microsoft.com/office/drawing/2014/main" id="{35F12D8F-17EF-462F-8A1C-C52DB2026B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219200"/>
            <a:ext cx="1676400" cy="2209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8">
            <a:extLst>
              <a:ext uri="{FF2B5EF4-FFF2-40B4-BE49-F238E27FC236}">
                <a16:creationId xmlns:a16="http://schemas.microsoft.com/office/drawing/2014/main" id="{7E457BE5-5B6C-4AF5-8B22-096D079769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1219200"/>
            <a:ext cx="2667000" cy="21272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2" name="Picture 9">
            <a:extLst>
              <a:ext uri="{FF2B5EF4-FFF2-40B4-BE49-F238E27FC236}">
                <a16:creationId xmlns:a16="http://schemas.microsoft.com/office/drawing/2014/main" id="{EB99A51C-5513-472E-BF96-772FD82FAE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3505200"/>
            <a:ext cx="2362200" cy="23542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93" name="Oval 10">
            <a:extLst>
              <a:ext uri="{FF2B5EF4-FFF2-40B4-BE49-F238E27FC236}">
                <a16:creationId xmlns:a16="http://schemas.microsoft.com/office/drawing/2014/main" id="{39ABEC5A-8698-4765-AB6A-2CD09DB74790}"/>
              </a:ext>
            </a:extLst>
          </p:cNvPr>
          <p:cNvSpPr>
            <a:spLocks noChangeArrowheads="1"/>
          </p:cNvSpPr>
          <p:nvPr/>
        </p:nvSpPr>
        <p:spPr bwMode="auto">
          <a:xfrm>
            <a:off x="2895600" y="152400"/>
            <a:ext cx="3657600" cy="1295400"/>
          </a:xfrm>
          <a:prstGeom prst="ellipse">
            <a:avLst/>
          </a:prstGeom>
          <a:solidFill>
            <a:schemeClr val="tx1"/>
          </a:solidFill>
          <a:ln w="38100">
            <a:solidFill>
              <a:schemeClr val="bg1"/>
            </a:solidFill>
            <a:round/>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chemeClr val="bg1"/>
                </a:solidFill>
              </a:rPr>
              <a:t>Match the picture</a:t>
            </a:r>
          </a:p>
          <a:p>
            <a:pPr algn="ctr" eaLnBrk="1" hangingPunct="1"/>
            <a:r>
              <a:rPr lang="en-US" altLang="en-US" sz="2400">
                <a:solidFill>
                  <a:schemeClr val="bg1"/>
                </a:solidFill>
              </a:rPr>
              <a:t> to the covering</a:t>
            </a:r>
          </a:p>
        </p:txBody>
      </p:sp>
      <p:sp>
        <p:nvSpPr>
          <p:cNvPr id="16394" name="AutoShape 19">
            <a:hlinkClick r:id="" action="ppaction://hlinkshowjump?jump=nextslide" highlightClick="1"/>
            <a:extLst>
              <a:ext uri="{FF2B5EF4-FFF2-40B4-BE49-F238E27FC236}">
                <a16:creationId xmlns:a16="http://schemas.microsoft.com/office/drawing/2014/main" id="{5213663E-15A5-4105-A88A-1165BD9405DA}"/>
              </a:ext>
            </a:extLst>
          </p:cNvPr>
          <p:cNvSpPr>
            <a:spLocks noChangeArrowheads="1"/>
          </p:cNvSpPr>
          <p:nvPr/>
        </p:nvSpPr>
        <p:spPr bwMode="auto">
          <a:xfrm>
            <a:off x="7543800" y="6019800"/>
            <a:ext cx="639763" cy="639763"/>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5" name="AutoShape 20">
            <a:hlinkClick r:id="rId10" action="ppaction://hlinksldjump" highlightClick="1"/>
            <a:extLst>
              <a:ext uri="{FF2B5EF4-FFF2-40B4-BE49-F238E27FC236}">
                <a16:creationId xmlns:a16="http://schemas.microsoft.com/office/drawing/2014/main" id="{874D74FF-7E0F-48F2-8D42-C854C8D4786A}"/>
              </a:ext>
            </a:extLst>
          </p:cNvPr>
          <p:cNvSpPr>
            <a:spLocks noChangeArrowheads="1"/>
          </p:cNvSpPr>
          <p:nvPr/>
        </p:nvSpPr>
        <p:spPr bwMode="auto">
          <a:xfrm>
            <a:off x="2057400" y="228600"/>
            <a:ext cx="639763" cy="639763"/>
          </a:xfrm>
          <a:prstGeom prst="actionButtonInformatio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6" name="Rectangle 21">
            <a:extLst>
              <a:ext uri="{FF2B5EF4-FFF2-40B4-BE49-F238E27FC236}">
                <a16:creationId xmlns:a16="http://schemas.microsoft.com/office/drawing/2014/main" id="{6D5DCA85-65C7-4A16-9786-C7B22CC9D2AE}"/>
              </a:ext>
            </a:extLst>
          </p:cNvPr>
          <p:cNvSpPr>
            <a:spLocks noChangeArrowheads="1"/>
          </p:cNvSpPr>
          <p:nvPr/>
        </p:nvSpPr>
        <p:spPr bwMode="auto">
          <a:xfrm>
            <a:off x="228600" y="304800"/>
            <a:ext cx="16002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55000"/>
              </a:lnSpc>
              <a:spcBef>
                <a:spcPct val="50000"/>
              </a:spcBef>
            </a:pPr>
            <a:r>
              <a:rPr lang="en-US" altLang="en-US" sz="2000">
                <a:solidFill>
                  <a:srgbClr val="7030A0"/>
                </a:solidFill>
              </a:rPr>
              <a:t>To Answer</a:t>
            </a:r>
          </a:p>
          <a:p>
            <a:pPr eaLnBrk="1" hangingPunct="1">
              <a:lnSpc>
                <a:spcPct val="55000"/>
              </a:lnSpc>
              <a:spcBef>
                <a:spcPct val="50000"/>
              </a:spcBef>
            </a:pPr>
            <a:r>
              <a:rPr lang="en-US" altLang="en-US" sz="2000">
                <a:solidFill>
                  <a:srgbClr val="7030A0"/>
                </a:solidFill>
              </a:rPr>
              <a:t>      Sheet</a:t>
            </a:r>
          </a:p>
        </p:txBody>
      </p:sp>
      <p:sp>
        <p:nvSpPr>
          <p:cNvPr id="16397" name="Text Box 22">
            <a:extLst>
              <a:ext uri="{FF2B5EF4-FFF2-40B4-BE49-F238E27FC236}">
                <a16:creationId xmlns:a16="http://schemas.microsoft.com/office/drawing/2014/main" id="{787AF37C-FDDA-48A6-AFB2-78D7CC954932}"/>
              </a:ext>
            </a:extLst>
          </p:cNvPr>
          <p:cNvSpPr txBox="1">
            <a:spLocks noChangeArrowheads="1"/>
          </p:cNvSpPr>
          <p:nvPr/>
        </p:nvSpPr>
        <p:spPr bwMode="auto">
          <a:xfrm>
            <a:off x="5867400" y="6019800"/>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7030A0"/>
                </a:solidFill>
              </a:rPr>
              <a:t>To next </a:t>
            </a:r>
          </a:p>
          <a:p>
            <a:pPr eaLnBrk="1" hangingPunct="1"/>
            <a:r>
              <a:rPr lang="en-US" altLang="en-US" sz="2000">
                <a:solidFill>
                  <a:srgbClr val="7030A0"/>
                </a:solidFill>
              </a:rPr>
              <a:t>Image slide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1F1B7513-C0AF-48EF-860F-05AE7C01035A}"/>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F165E3D0-F266-4BFA-BA67-D2A05A062C84}" type="slidenum">
              <a:rPr lang="en-US" altLang="en-US" sz="1400" b="0"/>
              <a:pPr eaLnBrk="1" hangingPunct="1"/>
              <a:t>16</a:t>
            </a:fld>
            <a:endParaRPr lang="en-US" altLang="en-US" sz="1400" b="0"/>
          </a:p>
        </p:txBody>
      </p:sp>
      <p:pic>
        <p:nvPicPr>
          <p:cNvPr id="17411" name="Picture 1028" descr="ammink">
            <a:extLst>
              <a:ext uri="{FF2B5EF4-FFF2-40B4-BE49-F238E27FC236}">
                <a16:creationId xmlns:a16="http://schemas.microsoft.com/office/drawing/2014/main" id="{117CFA70-5A32-4579-99C4-421100E93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3257550" cy="21431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1029">
            <a:extLst>
              <a:ext uri="{FF2B5EF4-FFF2-40B4-BE49-F238E27FC236}">
                <a16:creationId xmlns:a16="http://schemas.microsoft.com/office/drawing/2014/main" id="{49AE0CA8-5956-4632-9669-9A888DA80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495800"/>
            <a:ext cx="2667000" cy="2082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1030">
            <a:extLst>
              <a:ext uri="{FF2B5EF4-FFF2-40B4-BE49-F238E27FC236}">
                <a16:creationId xmlns:a16="http://schemas.microsoft.com/office/drawing/2014/main" id="{61569A7A-295D-47D7-8151-8F0B224E35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0"/>
            <a:ext cx="3124200" cy="20764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1031">
            <a:extLst>
              <a:ext uri="{FF2B5EF4-FFF2-40B4-BE49-F238E27FC236}">
                <a16:creationId xmlns:a16="http://schemas.microsoft.com/office/drawing/2014/main" id="{4FD6B53C-B2D5-41E4-BB3B-F723CD820F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04800"/>
            <a:ext cx="2209800" cy="2667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5" name="Oval 1033">
            <a:extLst>
              <a:ext uri="{FF2B5EF4-FFF2-40B4-BE49-F238E27FC236}">
                <a16:creationId xmlns:a16="http://schemas.microsoft.com/office/drawing/2014/main" id="{03DBB8E3-10CF-41FA-8C26-3E57D8ABAE36}"/>
              </a:ext>
            </a:extLst>
          </p:cNvPr>
          <p:cNvSpPr>
            <a:spLocks noChangeArrowheads="1"/>
          </p:cNvSpPr>
          <p:nvPr/>
        </p:nvSpPr>
        <p:spPr bwMode="auto">
          <a:xfrm>
            <a:off x="3124200" y="228600"/>
            <a:ext cx="2895600" cy="1676400"/>
          </a:xfrm>
          <a:prstGeom prst="ellipse">
            <a:avLst/>
          </a:prstGeom>
          <a:solidFill>
            <a:schemeClr val="tx1"/>
          </a:solidFill>
          <a:ln w="38100">
            <a:solidFill>
              <a:schemeClr val="bg1"/>
            </a:solidFill>
            <a:round/>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chemeClr val="bg1"/>
                </a:solidFill>
              </a:rPr>
              <a:t>Match</a:t>
            </a:r>
            <a:r>
              <a:rPr lang="en-US" altLang="en-US" sz="2400" i="1">
                <a:solidFill>
                  <a:schemeClr val="bg1"/>
                </a:solidFill>
              </a:rPr>
              <a:t> </a:t>
            </a:r>
            <a:r>
              <a:rPr lang="en-US" altLang="en-US" sz="2400">
                <a:solidFill>
                  <a:schemeClr val="bg1"/>
                </a:solidFill>
              </a:rPr>
              <a:t>the picture</a:t>
            </a:r>
          </a:p>
          <a:p>
            <a:pPr algn="ctr" eaLnBrk="1" hangingPunct="1"/>
            <a:r>
              <a:rPr lang="en-US" altLang="en-US" sz="2400">
                <a:solidFill>
                  <a:schemeClr val="bg1"/>
                </a:solidFill>
              </a:rPr>
              <a:t> to the covering</a:t>
            </a:r>
          </a:p>
        </p:txBody>
      </p:sp>
      <p:sp>
        <p:nvSpPr>
          <p:cNvPr id="17416" name="AutoShape 1039">
            <a:hlinkClick r:id="rId6" action="ppaction://hlinksldjump" highlightClick="1"/>
            <a:extLst>
              <a:ext uri="{FF2B5EF4-FFF2-40B4-BE49-F238E27FC236}">
                <a16:creationId xmlns:a16="http://schemas.microsoft.com/office/drawing/2014/main" id="{9A195202-D674-4493-B7D7-18980F8D16CC}"/>
              </a:ext>
            </a:extLst>
          </p:cNvPr>
          <p:cNvSpPr>
            <a:spLocks noChangeArrowheads="1"/>
          </p:cNvSpPr>
          <p:nvPr/>
        </p:nvSpPr>
        <p:spPr bwMode="auto">
          <a:xfrm>
            <a:off x="8305800" y="3352800"/>
            <a:ext cx="685800" cy="661988"/>
          </a:xfrm>
          <a:prstGeom prst="actionButtonInformatio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7030A0"/>
              </a:solidFill>
            </a:endParaRPr>
          </a:p>
        </p:txBody>
      </p:sp>
      <p:sp>
        <p:nvSpPr>
          <p:cNvPr id="17417" name="Text Box 1041">
            <a:extLst>
              <a:ext uri="{FF2B5EF4-FFF2-40B4-BE49-F238E27FC236}">
                <a16:creationId xmlns:a16="http://schemas.microsoft.com/office/drawing/2014/main" id="{62C5DA34-A64A-49DB-8E98-0EFCEC7DDA26}"/>
              </a:ext>
            </a:extLst>
          </p:cNvPr>
          <p:cNvSpPr txBox="1">
            <a:spLocks noChangeArrowheads="1"/>
          </p:cNvSpPr>
          <p:nvPr/>
        </p:nvSpPr>
        <p:spPr bwMode="auto">
          <a:xfrm>
            <a:off x="7010400" y="3276600"/>
            <a:ext cx="1143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7030A0"/>
                </a:solidFill>
              </a:rPr>
              <a:t>Answer</a:t>
            </a:r>
          </a:p>
          <a:p>
            <a:pPr eaLnBrk="1" hangingPunct="1">
              <a:spcBef>
                <a:spcPct val="50000"/>
              </a:spcBef>
            </a:pPr>
            <a:r>
              <a:rPr lang="en-US" altLang="en-US" sz="2000">
                <a:solidFill>
                  <a:srgbClr val="7030A0"/>
                </a:solidFill>
              </a:rPr>
              <a:t>Sheet</a:t>
            </a:r>
          </a:p>
        </p:txBody>
      </p:sp>
      <p:sp>
        <p:nvSpPr>
          <p:cNvPr id="17418" name="AutoShape 1042">
            <a:hlinkClick r:id="rId7" action="ppaction://hlinksldjump" highlightClick="1"/>
            <a:extLst>
              <a:ext uri="{FF2B5EF4-FFF2-40B4-BE49-F238E27FC236}">
                <a16:creationId xmlns:a16="http://schemas.microsoft.com/office/drawing/2014/main" id="{DCDA761A-1023-49F5-961D-C294E4A48EE7}"/>
              </a:ext>
            </a:extLst>
          </p:cNvPr>
          <p:cNvSpPr>
            <a:spLocks noChangeArrowheads="1"/>
          </p:cNvSpPr>
          <p:nvPr/>
        </p:nvSpPr>
        <p:spPr bwMode="auto">
          <a:xfrm>
            <a:off x="304800" y="3429000"/>
            <a:ext cx="838200" cy="814388"/>
          </a:xfrm>
          <a:prstGeom prst="actionButtonHome">
            <a:avLst/>
          </a:prstGeom>
          <a:solidFill>
            <a:srgbClr val="9751CB"/>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7030A0"/>
              </a:solidFill>
            </a:endParaRPr>
          </a:p>
        </p:txBody>
      </p:sp>
      <p:pic>
        <p:nvPicPr>
          <p:cNvPr id="17419" name="Picture 12" descr="Domestic Goat">
            <a:extLst>
              <a:ext uri="{FF2B5EF4-FFF2-40B4-BE49-F238E27FC236}">
                <a16:creationId xmlns:a16="http://schemas.microsoft.com/office/drawing/2014/main" id="{9E7E98F8-7726-4C74-BC81-F64DCBC4DB9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28600"/>
            <a:ext cx="2233613" cy="2867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D2138651-8778-4456-A033-DDBF8AEA31E9}"/>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105D703D-AF5B-4B83-B109-1E26F592D9B6}" type="slidenum">
              <a:rPr lang="en-US" altLang="en-US" sz="1400" b="0"/>
              <a:pPr eaLnBrk="1" hangingPunct="1"/>
              <a:t>17</a:t>
            </a:fld>
            <a:endParaRPr lang="en-US" altLang="en-US" sz="1400" b="0"/>
          </a:p>
        </p:txBody>
      </p:sp>
      <p:sp>
        <p:nvSpPr>
          <p:cNvPr id="18435" name="Rectangle 2">
            <a:extLst>
              <a:ext uri="{FF2B5EF4-FFF2-40B4-BE49-F238E27FC236}">
                <a16:creationId xmlns:a16="http://schemas.microsoft.com/office/drawing/2014/main" id="{0F87AD49-52E0-4A34-B5D5-95CFCBB0AE08}"/>
              </a:ext>
            </a:extLst>
          </p:cNvPr>
          <p:cNvSpPr>
            <a:spLocks noGrp="1" noChangeArrowheads="1"/>
          </p:cNvSpPr>
          <p:nvPr>
            <p:ph type="title"/>
          </p:nvPr>
        </p:nvSpPr>
        <p:spPr>
          <a:xfrm>
            <a:off x="457200" y="152400"/>
            <a:ext cx="8229600" cy="731838"/>
          </a:xfrm>
          <a:solidFill>
            <a:srgbClr val="7030A0"/>
          </a:solidFill>
          <a:ln w="38100">
            <a:solidFill>
              <a:schemeClr val="tx1"/>
            </a:solidFill>
            <a:miter lim="800000"/>
            <a:headEnd/>
            <a:tailEnd/>
          </a:ln>
        </p:spPr>
        <p:txBody>
          <a:bodyPr/>
          <a:lstStyle/>
          <a:p>
            <a:pPr eaLnBrk="1" hangingPunct="1"/>
            <a:r>
              <a:rPr lang="en-US" altLang="en-US" sz="3200" b="1">
                <a:solidFill>
                  <a:schemeClr val="bg1"/>
                </a:solidFill>
              </a:rPr>
              <a:t>Directions</a:t>
            </a:r>
          </a:p>
        </p:txBody>
      </p:sp>
      <p:sp>
        <p:nvSpPr>
          <p:cNvPr id="12291" name="Rectangle 3">
            <a:extLst>
              <a:ext uri="{FF2B5EF4-FFF2-40B4-BE49-F238E27FC236}">
                <a16:creationId xmlns:a16="http://schemas.microsoft.com/office/drawing/2014/main" id="{835C6F1F-709F-4DBA-A00A-E7D632404EDD}"/>
              </a:ext>
            </a:extLst>
          </p:cNvPr>
          <p:cNvSpPr>
            <a:spLocks noGrp="1" noChangeArrowheads="1"/>
          </p:cNvSpPr>
          <p:nvPr>
            <p:ph type="body" idx="1"/>
          </p:nvPr>
        </p:nvSpPr>
        <p:spPr>
          <a:xfrm>
            <a:off x="457200" y="1066800"/>
            <a:ext cx="8229600" cy="5059363"/>
          </a:xfrm>
        </p:spPr>
        <p:txBody>
          <a:bodyPr/>
          <a:lstStyle/>
          <a:p>
            <a:pPr eaLnBrk="1" hangingPunct="1">
              <a:buFont typeface="Wingdings" panose="05000000000000000000" pitchFamily="2" charset="2"/>
              <a:buChar char="q"/>
            </a:pPr>
            <a:r>
              <a:rPr lang="en-US" altLang="en-US" sz="2800" b="1"/>
              <a:t> Form groups of 2-3 students</a:t>
            </a:r>
          </a:p>
          <a:p>
            <a:pPr eaLnBrk="1" hangingPunct="1">
              <a:buFont typeface="Wingdings" panose="05000000000000000000" pitchFamily="2" charset="2"/>
              <a:buChar char="q"/>
            </a:pPr>
            <a:r>
              <a:rPr lang="en-US" altLang="en-US" sz="2800" b="1"/>
              <a:t> Each group will make a list of numbers on a sheet of paper from 1 - 18. </a:t>
            </a:r>
          </a:p>
          <a:p>
            <a:pPr eaLnBrk="1" hangingPunct="1">
              <a:buFont typeface="Wingdings" panose="05000000000000000000" pitchFamily="2" charset="2"/>
              <a:buChar char="q"/>
            </a:pPr>
            <a:r>
              <a:rPr lang="en-US" altLang="en-US" sz="2800" b="1"/>
              <a:t> Your teacher will place the sample body coverings at stations around the room.</a:t>
            </a:r>
          </a:p>
          <a:p>
            <a:pPr eaLnBrk="1" hangingPunct="1">
              <a:buFont typeface="Wingdings" panose="05000000000000000000" pitchFamily="2" charset="2"/>
              <a:buChar char="q"/>
            </a:pPr>
            <a:r>
              <a:rPr lang="en-US" altLang="en-US" sz="2800" b="1"/>
              <a:t> Each group should visit each station, examine the body covering sample there and</a:t>
            </a:r>
          </a:p>
          <a:p>
            <a:pPr lvl="1" eaLnBrk="1" hangingPunct="1">
              <a:buFont typeface="Wingdings" panose="05000000000000000000" pitchFamily="2" charset="2"/>
              <a:buNone/>
            </a:pPr>
            <a:r>
              <a:rPr lang="en-US" altLang="en-US" sz="2400" b="1"/>
              <a:t>1. Write under the number on your list that corresponds to that on the sample whether the covering belongs to a bird, mammal, or reptile</a:t>
            </a:r>
          </a:p>
          <a:p>
            <a:pPr lvl="1" eaLnBrk="1" hangingPunct="1">
              <a:buFont typeface="Wingdings" panose="05000000000000000000" pitchFamily="2" charset="2"/>
              <a:buNone/>
            </a:pPr>
            <a:endParaRPr lang="en-US" altLang="en-US" sz="2400" b="1"/>
          </a:p>
        </p:txBody>
      </p:sp>
      <p:sp>
        <p:nvSpPr>
          <p:cNvPr id="18437" name="AutoShape 4">
            <a:hlinkClick r:id="" action="ppaction://hlinkshowjump?jump=nextslide" highlightClick="1"/>
            <a:extLst>
              <a:ext uri="{FF2B5EF4-FFF2-40B4-BE49-F238E27FC236}">
                <a16:creationId xmlns:a16="http://schemas.microsoft.com/office/drawing/2014/main" id="{338C5192-08AA-4034-8D29-B67E201937BD}"/>
              </a:ext>
            </a:extLst>
          </p:cNvPr>
          <p:cNvSpPr>
            <a:spLocks noChangeArrowheads="1"/>
          </p:cNvSpPr>
          <p:nvPr/>
        </p:nvSpPr>
        <p:spPr bwMode="auto">
          <a:xfrm>
            <a:off x="7543800" y="6172200"/>
            <a:ext cx="549275" cy="549275"/>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F727C472-CF8D-4560-99DC-AFD730F8F320}"/>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852C0250-656F-491D-9B15-977DC771936C}" type="slidenum">
              <a:rPr lang="en-US" altLang="en-US" sz="1400" b="0"/>
              <a:pPr eaLnBrk="1" hangingPunct="1"/>
              <a:t>18</a:t>
            </a:fld>
            <a:endParaRPr lang="en-US" altLang="en-US" sz="1400" b="0"/>
          </a:p>
        </p:txBody>
      </p:sp>
      <p:sp>
        <p:nvSpPr>
          <p:cNvPr id="79875" name="Rectangle 3">
            <a:extLst>
              <a:ext uri="{FF2B5EF4-FFF2-40B4-BE49-F238E27FC236}">
                <a16:creationId xmlns:a16="http://schemas.microsoft.com/office/drawing/2014/main" id="{633A3756-876D-48AE-BF89-CDA860F2F57A}"/>
              </a:ext>
            </a:extLst>
          </p:cNvPr>
          <p:cNvSpPr>
            <a:spLocks noGrp="1" noChangeArrowheads="1"/>
          </p:cNvSpPr>
          <p:nvPr>
            <p:ph type="body" idx="1"/>
          </p:nvPr>
        </p:nvSpPr>
        <p:spPr>
          <a:xfrm>
            <a:off x="304800" y="838200"/>
            <a:ext cx="8610600" cy="1524000"/>
          </a:xfrm>
        </p:spPr>
        <p:txBody>
          <a:bodyPr/>
          <a:lstStyle/>
          <a:p>
            <a:pPr lvl="1" eaLnBrk="1" hangingPunct="1">
              <a:lnSpc>
                <a:spcPct val="90000"/>
              </a:lnSpc>
              <a:buFont typeface="Wingdings" panose="05000000000000000000" pitchFamily="2" charset="2"/>
              <a:buNone/>
            </a:pPr>
            <a:r>
              <a:rPr lang="en-US" altLang="en-US" sz="2400" b="1"/>
              <a:t>2. Make a first guess as to what kind of bird, mammal or reptile is represented by the body covering sample &amp; write the name down as well. </a:t>
            </a:r>
          </a:p>
          <a:p>
            <a:pPr lvl="1" eaLnBrk="1" hangingPunct="1">
              <a:lnSpc>
                <a:spcPct val="90000"/>
              </a:lnSpc>
              <a:buFont typeface="Wingdings" panose="05000000000000000000" pitchFamily="2" charset="2"/>
              <a:buChar char="q"/>
            </a:pPr>
            <a:r>
              <a:rPr lang="en-US" altLang="en-US" sz="2400" b="1"/>
              <a:t>	Choose from this list:</a:t>
            </a:r>
          </a:p>
          <a:p>
            <a:pPr lvl="1" eaLnBrk="1" hangingPunct="1">
              <a:lnSpc>
                <a:spcPct val="90000"/>
              </a:lnSpc>
              <a:buFont typeface="Wingdings" panose="05000000000000000000" pitchFamily="2" charset="2"/>
              <a:buChar char="q"/>
            </a:pPr>
            <a:endParaRPr lang="en-US" altLang="en-US" sz="2400" b="1"/>
          </a:p>
          <a:p>
            <a:pPr eaLnBrk="1" hangingPunct="1">
              <a:lnSpc>
                <a:spcPct val="90000"/>
              </a:lnSpc>
            </a:pPr>
            <a:endParaRPr lang="en-US" altLang="en-US" sz="2400"/>
          </a:p>
        </p:txBody>
      </p:sp>
      <p:sp>
        <p:nvSpPr>
          <p:cNvPr id="19460" name="Text Box 6">
            <a:extLst>
              <a:ext uri="{FF2B5EF4-FFF2-40B4-BE49-F238E27FC236}">
                <a16:creationId xmlns:a16="http://schemas.microsoft.com/office/drawing/2014/main" id="{E42D7F88-29A6-4DFC-8956-310347587781}"/>
              </a:ext>
            </a:extLst>
          </p:cNvPr>
          <p:cNvSpPr txBox="1">
            <a:spLocks noChangeArrowheads="1"/>
          </p:cNvSpPr>
          <p:nvPr/>
        </p:nvSpPr>
        <p:spPr bwMode="auto">
          <a:xfrm>
            <a:off x="6080125" y="3694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p>
        </p:txBody>
      </p:sp>
      <p:sp>
        <p:nvSpPr>
          <p:cNvPr id="19461" name="Text Box 8">
            <a:extLst>
              <a:ext uri="{FF2B5EF4-FFF2-40B4-BE49-F238E27FC236}">
                <a16:creationId xmlns:a16="http://schemas.microsoft.com/office/drawing/2014/main" id="{4AC6FD40-681A-41FA-8C0E-96A1657375AA}"/>
              </a:ext>
            </a:extLst>
          </p:cNvPr>
          <p:cNvSpPr txBox="1">
            <a:spLocks noChangeArrowheads="1"/>
          </p:cNvSpPr>
          <p:nvPr/>
        </p:nvSpPr>
        <p:spPr bwMode="auto">
          <a:xfrm>
            <a:off x="0" y="152400"/>
            <a:ext cx="5273675" cy="588963"/>
          </a:xfrm>
          <a:prstGeom prst="rect">
            <a:avLst/>
          </a:prstGeom>
          <a:solidFill>
            <a:srgbClr val="7030A0"/>
          </a:solidFill>
          <a:ln w="9525">
            <a:solidFill>
              <a:schemeClr val="tx1"/>
            </a:solidFill>
            <a:miter lim="800000"/>
            <a:headEnd/>
            <a:tailEnd/>
          </a:ln>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chemeClr val="bg1"/>
                </a:solidFill>
              </a:rPr>
              <a:t>Directions continued</a:t>
            </a:r>
          </a:p>
        </p:txBody>
      </p:sp>
      <p:sp>
        <p:nvSpPr>
          <p:cNvPr id="79881" name="Text Box 9">
            <a:extLst>
              <a:ext uri="{FF2B5EF4-FFF2-40B4-BE49-F238E27FC236}">
                <a16:creationId xmlns:a16="http://schemas.microsoft.com/office/drawing/2014/main" id="{1B1BAD77-7AD3-4910-8DCE-216FF6BFBF81}"/>
              </a:ext>
            </a:extLst>
          </p:cNvPr>
          <p:cNvSpPr txBox="1">
            <a:spLocks noChangeArrowheads="1"/>
          </p:cNvSpPr>
          <p:nvPr/>
        </p:nvSpPr>
        <p:spPr bwMode="auto">
          <a:xfrm>
            <a:off x="133350" y="4800600"/>
            <a:ext cx="88582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altLang="en-US" sz="2400"/>
              <a:t> After visiting all of the stations, sit with your group.</a:t>
            </a:r>
          </a:p>
          <a:p>
            <a:pPr eaLnBrk="1" hangingPunct="1">
              <a:buFont typeface="Wingdings" panose="05000000000000000000" pitchFamily="2" charset="2"/>
              <a:buChar char="q"/>
            </a:pPr>
            <a:r>
              <a:rPr lang="en-US" altLang="en-US" sz="2400"/>
              <a:t>The teacher will display 3 groupings of animals.</a:t>
            </a:r>
          </a:p>
          <a:p>
            <a:pPr eaLnBrk="1" hangingPunct="1">
              <a:buFont typeface="Wingdings" panose="05000000000000000000" pitchFamily="2" charset="2"/>
              <a:buChar char="q"/>
            </a:pPr>
            <a:r>
              <a:rPr lang="en-US" altLang="en-US" sz="2400"/>
              <a:t>Match each picture (letter) with the correct sample number on your list.</a:t>
            </a:r>
          </a:p>
        </p:txBody>
      </p:sp>
      <p:sp>
        <p:nvSpPr>
          <p:cNvPr id="79882" name="Rectangle 10">
            <a:extLst>
              <a:ext uri="{FF2B5EF4-FFF2-40B4-BE49-F238E27FC236}">
                <a16:creationId xmlns:a16="http://schemas.microsoft.com/office/drawing/2014/main" id="{B8046DA0-38AE-4932-8DCC-7579A693E743}"/>
              </a:ext>
            </a:extLst>
          </p:cNvPr>
          <p:cNvSpPr>
            <a:spLocks noChangeArrowheads="1"/>
          </p:cNvSpPr>
          <p:nvPr/>
        </p:nvSpPr>
        <p:spPr bwMode="auto">
          <a:xfrm>
            <a:off x="3657600" y="6172200"/>
            <a:ext cx="3346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7030A0"/>
                </a:solidFill>
              </a:rPr>
              <a:t>For picture groupings</a:t>
            </a:r>
          </a:p>
        </p:txBody>
      </p:sp>
      <p:sp>
        <p:nvSpPr>
          <p:cNvPr id="79883" name="AutoShape 11">
            <a:hlinkClick r:id="" action="ppaction://hlinkshowjump?jump=nextslide" highlightClick="1"/>
            <a:extLst>
              <a:ext uri="{FF2B5EF4-FFF2-40B4-BE49-F238E27FC236}">
                <a16:creationId xmlns:a16="http://schemas.microsoft.com/office/drawing/2014/main" id="{C002005D-6A98-4F5D-9972-63103D951DAE}"/>
              </a:ext>
            </a:extLst>
          </p:cNvPr>
          <p:cNvSpPr>
            <a:spLocks noChangeArrowheads="1"/>
          </p:cNvSpPr>
          <p:nvPr/>
        </p:nvSpPr>
        <p:spPr bwMode="auto">
          <a:xfrm>
            <a:off x="7162800" y="6096000"/>
            <a:ext cx="685800" cy="609600"/>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 name="TextBox 13">
            <a:extLst>
              <a:ext uri="{FF2B5EF4-FFF2-40B4-BE49-F238E27FC236}">
                <a16:creationId xmlns:a16="http://schemas.microsoft.com/office/drawing/2014/main" id="{EB509D02-F528-4922-B2FF-7EE065CBCD3B}"/>
              </a:ext>
            </a:extLst>
          </p:cNvPr>
          <p:cNvSpPr txBox="1"/>
          <p:nvPr/>
        </p:nvSpPr>
        <p:spPr>
          <a:xfrm>
            <a:off x="609600" y="2362200"/>
            <a:ext cx="8077200" cy="2197525"/>
          </a:xfrm>
          <a:prstGeom prst="rect">
            <a:avLst/>
          </a:prstGeom>
          <a:noFill/>
        </p:spPr>
        <p:txBody>
          <a:bodyPr numCol="3">
            <a:spAutoFit/>
          </a:bodyPr>
          <a:lstStyle/>
          <a:p>
            <a:pPr>
              <a:lnSpc>
                <a:spcPct val="80000"/>
              </a:lnSpc>
              <a:buFont typeface="Wingdings" pitchFamily="2" charset="2"/>
              <a:buChar char="q"/>
              <a:defRPr/>
            </a:pPr>
            <a:r>
              <a:rPr lang="en-US" altLang="zh-CN" sz="2400" dirty="0">
                <a:latin typeface="Arial" charset="0"/>
                <a:ea typeface="SimSun" pitchFamily="2" charset="-122"/>
                <a:cs typeface="+mn-cs"/>
              </a:rPr>
              <a:t>Skunk	</a:t>
            </a:r>
          </a:p>
          <a:p>
            <a:pPr>
              <a:lnSpc>
                <a:spcPct val="80000"/>
              </a:lnSpc>
              <a:buFont typeface="Wingdings" pitchFamily="2" charset="2"/>
              <a:buChar char="q"/>
              <a:defRPr/>
            </a:pPr>
            <a:r>
              <a:rPr lang="en-US" altLang="zh-CN" sz="2400" dirty="0">
                <a:latin typeface="Arial" charset="0"/>
                <a:ea typeface="SimSun" pitchFamily="2" charset="-122"/>
                <a:cs typeface="+mn-cs"/>
              </a:rPr>
              <a:t>Pheasant</a:t>
            </a:r>
          </a:p>
          <a:p>
            <a:pPr>
              <a:lnSpc>
                <a:spcPct val="80000"/>
              </a:lnSpc>
              <a:buFont typeface="Wingdings" pitchFamily="2" charset="2"/>
              <a:buChar char="q"/>
              <a:defRPr/>
            </a:pPr>
            <a:r>
              <a:rPr lang="en-US" altLang="zh-CN" sz="2400" dirty="0">
                <a:latin typeface="Arial" charset="0"/>
                <a:ea typeface="SimSun" pitchFamily="2" charset="-122"/>
                <a:cs typeface="+mn-cs"/>
              </a:rPr>
              <a:t>Rabbit</a:t>
            </a:r>
          </a:p>
          <a:p>
            <a:pPr>
              <a:lnSpc>
                <a:spcPct val="80000"/>
              </a:lnSpc>
              <a:buFont typeface="Wingdings" pitchFamily="2" charset="2"/>
              <a:buChar char="q"/>
              <a:defRPr/>
            </a:pPr>
            <a:r>
              <a:rPr lang="en-US" altLang="zh-CN" sz="2400" dirty="0">
                <a:latin typeface="Arial" charset="0"/>
                <a:ea typeface="SimSun" pitchFamily="2" charset="-122"/>
                <a:cs typeface="+mn-cs"/>
              </a:rPr>
              <a:t>Buffalo</a:t>
            </a:r>
          </a:p>
          <a:p>
            <a:pPr>
              <a:lnSpc>
                <a:spcPct val="80000"/>
              </a:lnSpc>
              <a:buFont typeface="Wingdings" pitchFamily="2" charset="2"/>
              <a:buChar char="q"/>
              <a:defRPr/>
            </a:pPr>
            <a:r>
              <a:rPr lang="en-US" altLang="zh-CN" sz="2400" dirty="0">
                <a:latin typeface="Arial" charset="0"/>
                <a:ea typeface="SimSun" pitchFamily="2" charset="-122"/>
                <a:cs typeface="+mn-cs"/>
              </a:rPr>
              <a:t>Rattlesnake</a:t>
            </a:r>
          </a:p>
          <a:p>
            <a:pPr>
              <a:lnSpc>
                <a:spcPct val="80000"/>
              </a:lnSpc>
              <a:buFont typeface="Wingdings" pitchFamily="2" charset="2"/>
              <a:buChar char="q"/>
              <a:defRPr/>
            </a:pPr>
            <a:r>
              <a:rPr lang="en-US" altLang="zh-CN" sz="2400" dirty="0">
                <a:latin typeface="Arial" charset="0"/>
                <a:ea typeface="SimSun" pitchFamily="2" charset="-122"/>
                <a:cs typeface="+mn-cs"/>
              </a:rPr>
              <a:t>Bear</a:t>
            </a:r>
          </a:p>
          <a:p>
            <a:pPr>
              <a:lnSpc>
                <a:spcPct val="80000"/>
              </a:lnSpc>
              <a:buFont typeface="Wingdings" pitchFamily="2" charset="2"/>
              <a:buChar char="q"/>
              <a:defRPr/>
            </a:pPr>
            <a:r>
              <a:rPr lang="en-US" altLang="zh-CN" sz="2400" dirty="0">
                <a:latin typeface="Arial" charset="0"/>
                <a:ea typeface="SimSun" pitchFamily="2" charset="-122"/>
                <a:cs typeface="+mn-cs"/>
              </a:rPr>
              <a:t>Coyote</a:t>
            </a:r>
          </a:p>
          <a:p>
            <a:pPr>
              <a:lnSpc>
                <a:spcPct val="80000"/>
              </a:lnSpc>
              <a:buFont typeface="Wingdings" pitchFamily="2" charset="2"/>
              <a:buChar char="q"/>
              <a:defRPr/>
            </a:pPr>
            <a:r>
              <a:rPr lang="en-US" altLang="zh-CN" sz="2400" dirty="0">
                <a:latin typeface="Arial" charset="0"/>
                <a:ea typeface="SimSun" pitchFamily="2" charset="-122"/>
                <a:cs typeface="+mn-cs"/>
              </a:rPr>
              <a:t>Alligator</a:t>
            </a:r>
          </a:p>
          <a:p>
            <a:pPr>
              <a:lnSpc>
                <a:spcPct val="80000"/>
              </a:lnSpc>
              <a:buFont typeface="Wingdings" pitchFamily="2" charset="2"/>
              <a:buChar char="q"/>
              <a:defRPr/>
            </a:pPr>
            <a:r>
              <a:rPr lang="en-US" altLang="zh-CN" sz="2400" dirty="0">
                <a:latin typeface="Arial" charset="0"/>
                <a:ea typeface="SimSun" pitchFamily="2" charset="-122"/>
                <a:cs typeface="+mn-cs"/>
              </a:rPr>
              <a:t>Parrot</a:t>
            </a:r>
          </a:p>
          <a:p>
            <a:pPr>
              <a:lnSpc>
                <a:spcPct val="80000"/>
              </a:lnSpc>
              <a:buFont typeface="Wingdings" pitchFamily="2" charset="2"/>
              <a:buChar char="q"/>
              <a:defRPr/>
            </a:pPr>
            <a:r>
              <a:rPr lang="en-US" altLang="zh-CN" sz="2400" dirty="0">
                <a:latin typeface="Arial" charset="0"/>
                <a:ea typeface="SimSun" pitchFamily="2" charset="-122"/>
                <a:cs typeface="+mn-cs"/>
              </a:rPr>
              <a:t>Sheep</a:t>
            </a:r>
          </a:p>
          <a:p>
            <a:pPr>
              <a:lnSpc>
                <a:spcPct val="80000"/>
              </a:lnSpc>
              <a:buFont typeface="Wingdings" pitchFamily="2" charset="2"/>
              <a:buChar char="q"/>
              <a:defRPr/>
            </a:pPr>
            <a:r>
              <a:rPr lang="en-US" altLang="zh-CN" sz="2400" dirty="0">
                <a:latin typeface="Arial" charset="0"/>
                <a:ea typeface="SimSun" pitchFamily="2" charset="-122"/>
                <a:cs typeface="+mn-cs"/>
              </a:rPr>
              <a:t>Turkey </a:t>
            </a:r>
          </a:p>
          <a:p>
            <a:pPr>
              <a:lnSpc>
                <a:spcPct val="80000"/>
              </a:lnSpc>
              <a:buFont typeface="Wingdings" pitchFamily="2" charset="2"/>
              <a:buChar char="q"/>
              <a:defRPr/>
            </a:pPr>
            <a:r>
              <a:rPr lang="en-US" altLang="zh-CN" sz="2400" dirty="0">
                <a:latin typeface="Arial" charset="0"/>
                <a:ea typeface="SimSun" pitchFamily="2" charset="-122"/>
                <a:cs typeface="+mn-cs"/>
              </a:rPr>
              <a:t>Bird foot</a:t>
            </a:r>
          </a:p>
          <a:p>
            <a:pPr>
              <a:lnSpc>
                <a:spcPct val="80000"/>
              </a:lnSpc>
              <a:buFont typeface="Wingdings" pitchFamily="2" charset="2"/>
              <a:buChar char="q"/>
              <a:defRPr/>
            </a:pPr>
            <a:r>
              <a:rPr lang="en-US" altLang="zh-CN" sz="2400" dirty="0">
                <a:latin typeface="Arial" charset="0"/>
                <a:ea typeface="SimSun" pitchFamily="2" charset="-122"/>
                <a:cs typeface="+mn-cs"/>
              </a:rPr>
              <a:t>Mink</a:t>
            </a:r>
          </a:p>
          <a:p>
            <a:pPr>
              <a:lnSpc>
                <a:spcPct val="80000"/>
              </a:lnSpc>
              <a:buFont typeface="Wingdings" pitchFamily="2" charset="2"/>
              <a:buChar char="q"/>
              <a:defRPr/>
            </a:pPr>
            <a:r>
              <a:rPr lang="en-US" altLang="zh-CN" sz="2400" dirty="0">
                <a:latin typeface="Arial" charset="0"/>
                <a:ea typeface="SimSun" pitchFamily="2" charset="-122"/>
                <a:cs typeface="+mn-cs"/>
              </a:rPr>
              <a:t>Deer</a:t>
            </a:r>
          </a:p>
          <a:p>
            <a:pPr>
              <a:lnSpc>
                <a:spcPct val="80000"/>
              </a:lnSpc>
              <a:spcBef>
                <a:spcPct val="50000"/>
              </a:spcBef>
              <a:buFont typeface="Wingdings" pitchFamily="2" charset="2"/>
              <a:buChar char="q"/>
              <a:defRPr/>
            </a:pPr>
            <a:r>
              <a:rPr lang="en-US" altLang="zh-CN" sz="2400" dirty="0">
                <a:latin typeface="Arial" charset="0"/>
                <a:ea typeface="SimSun" pitchFamily="2" charset="-122"/>
                <a:cs typeface="+mn-cs"/>
              </a:rPr>
              <a:t>Kangaroo</a:t>
            </a:r>
          </a:p>
          <a:p>
            <a:pPr>
              <a:lnSpc>
                <a:spcPct val="80000"/>
              </a:lnSpc>
              <a:spcBef>
                <a:spcPct val="50000"/>
              </a:spcBef>
              <a:buFont typeface="Wingdings" pitchFamily="2" charset="2"/>
              <a:buChar char="q"/>
              <a:defRPr/>
            </a:pPr>
            <a:r>
              <a:rPr lang="en-US" altLang="zh-CN" sz="2400" dirty="0">
                <a:latin typeface="Arial" charset="0"/>
                <a:ea typeface="SimSun" pitchFamily="2" charset="-122"/>
                <a:cs typeface="+mn-cs"/>
              </a:rPr>
              <a:t>Opossum</a:t>
            </a:r>
          </a:p>
          <a:p>
            <a:pPr>
              <a:lnSpc>
                <a:spcPct val="80000"/>
              </a:lnSpc>
              <a:spcBef>
                <a:spcPct val="50000"/>
              </a:spcBef>
              <a:buFont typeface="Wingdings" pitchFamily="2" charset="2"/>
              <a:buChar char="q"/>
              <a:defRPr/>
            </a:pPr>
            <a:r>
              <a:rPr lang="en-US" altLang="zh-CN" sz="2400" dirty="0">
                <a:latin typeface="Arial" charset="0"/>
                <a:ea typeface="SimSun" pitchFamily="2" charset="-122"/>
                <a:cs typeface="+mn-cs"/>
              </a:rPr>
              <a:t>Goose </a:t>
            </a:r>
          </a:p>
          <a:p>
            <a:pPr>
              <a:lnSpc>
                <a:spcPct val="80000"/>
              </a:lnSpc>
              <a:spcBef>
                <a:spcPct val="50000"/>
              </a:spcBef>
              <a:buFont typeface="Wingdings" pitchFamily="2" charset="2"/>
              <a:buChar char="q"/>
              <a:defRPr/>
            </a:pPr>
            <a:r>
              <a:rPr lang="en-US" altLang="zh-CN" sz="2400" dirty="0">
                <a:latin typeface="Arial" charset="0"/>
                <a:ea typeface="SimSun" pitchFamily="2" charset="-122"/>
                <a:cs typeface="+mn-cs"/>
              </a:rPr>
              <a:t>Mountain goat</a:t>
            </a:r>
            <a:endParaRPr lang="en-US" sz="2400" dirty="0">
              <a:latin typeface="Arial" charset="0"/>
              <a:ea typeface="SimSun" pitchFamily="2" charset="-122"/>
              <a:cs typeface="+mn-cs"/>
            </a:endParaRPr>
          </a:p>
          <a:p>
            <a:pPr>
              <a:defRPr/>
            </a:pPr>
            <a:endParaRPr lang="en-US" sz="2400" dirty="0">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988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9881">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9881">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8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2" grpId="0"/>
      <p:bldP spid="798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8">
            <a:extLst>
              <a:ext uri="{FF2B5EF4-FFF2-40B4-BE49-F238E27FC236}">
                <a16:creationId xmlns:a16="http://schemas.microsoft.com/office/drawing/2014/main" id="{F4C8312B-FCAC-4CD0-9174-9A334C90CFE8}"/>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44AD7553-38E7-4BA3-9EB3-22979DBC04A6}" type="slidenum">
              <a:rPr lang="en-US" altLang="en-US" sz="1400" b="0"/>
              <a:pPr eaLnBrk="1" hangingPunct="1"/>
              <a:t>19</a:t>
            </a:fld>
            <a:endParaRPr lang="en-US" altLang="en-US" sz="1400" b="0"/>
          </a:p>
        </p:txBody>
      </p:sp>
      <p:pic>
        <p:nvPicPr>
          <p:cNvPr id="20483" name="Picture 16">
            <a:extLst>
              <a:ext uri="{FF2B5EF4-FFF2-40B4-BE49-F238E27FC236}">
                <a16:creationId xmlns:a16="http://schemas.microsoft.com/office/drawing/2014/main" id="{C62CCB12-E29C-40E0-AE30-041ABEACE383}"/>
              </a:ext>
            </a:extLst>
          </p:cNvPr>
          <p:cNvPicPr>
            <a:picLocks noGrp="1" noChangeAspect="1" noChangeArrowheads="1"/>
          </p:cNvPicPr>
          <p:nvPr>
            <p:ph type="title" sz="quarter"/>
          </p:nvPr>
        </p:nvPicPr>
        <p:blipFill>
          <a:blip r:embed="rId2">
            <a:extLst>
              <a:ext uri="{28A0092B-C50C-407E-A947-70E740481C1C}">
                <a14:useLocalDpi xmlns:a14="http://schemas.microsoft.com/office/drawing/2010/main" val="0"/>
              </a:ext>
            </a:extLst>
          </a:blip>
          <a:srcRect/>
          <a:stretch>
            <a:fillRect/>
          </a:stretch>
        </p:blipFill>
        <p:spPr>
          <a:xfrm>
            <a:off x="3657600" y="2590800"/>
            <a:ext cx="1836738" cy="2773363"/>
          </a:xfrm>
          <a:ln w="38100">
            <a:solidFill>
              <a:srgbClr val="000000"/>
            </a:solidFill>
            <a:miter lim="800000"/>
            <a:headEnd/>
            <a:tailEnd/>
          </a:ln>
        </p:spPr>
      </p:pic>
      <p:pic>
        <p:nvPicPr>
          <p:cNvPr id="20484" name="Picture 6">
            <a:extLst>
              <a:ext uri="{FF2B5EF4-FFF2-40B4-BE49-F238E27FC236}">
                <a16:creationId xmlns:a16="http://schemas.microsoft.com/office/drawing/2014/main" id="{27BCE550-2BCA-410E-8A88-5EA45BE8F760}"/>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172200" y="0"/>
            <a:ext cx="2536825" cy="2366963"/>
          </a:xfrm>
          <a:ln w="38100">
            <a:solidFill>
              <a:srgbClr val="000000"/>
            </a:solidFill>
            <a:miter lim="800000"/>
            <a:headEnd/>
            <a:tailEnd/>
          </a:ln>
        </p:spPr>
      </p:pic>
      <p:pic>
        <p:nvPicPr>
          <p:cNvPr id="20485" name="Picture 12">
            <a:extLst>
              <a:ext uri="{FF2B5EF4-FFF2-40B4-BE49-F238E27FC236}">
                <a16:creationId xmlns:a16="http://schemas.microsoft.com/office/drawing/2014/main" id="{55EA6FCF-6F01-454D-AD20-B7D762E849B9}"/>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52400" y="2895600"/>
            <a:ext cx="3124200" cy="1951038"/>
          </a:xfrm>
          <a:ln w="38100">
            <a:solidFill>
              <a:srgbClr val="000000"/>
            </a:solidFill>
            <a:miter lim="800000"/>
            <a:headEnd/>
            <a:tailEnd/>
          </a:ln>
        </p:spPr>
      </p:pic>
      <p:pic>
        <p:nvPicPr>
          <p:cNvPr id="20486" name="Picture 14">
            <a:extLst>
              <a:ext uri="{FF2B5EF4-FFF2-40B4-BE49-F238E27FC236}">
                <a16:creationId xmlns:a16="http://schemas.microsoft.com/office/drawing/2014/main" id="{5FB31CE5-6DB9-4D58-97AE-AD4054C34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2667000" cy="25749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15">
            <a:extLst>
              <a:ext uri="{FF2B5EF4-FFF2-40B4-BE49-F238E27FC236}">
                <a16:creationId xmlns:a16="http://schemas.microsoft.com/office/drawing/2014/main" id="{9A3D6DF3-C6D0-4FEF-9B3C-6BDA0B1E3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105400"/>
            <a:ext cx="3124200" cy="1524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8" name="Text Box 17">
            <a:extLst>
              <a:ext uri="{FF2B5EF4-FFF2-40B4-BE49-F238E27FC236}">
                <a16:creationId xmlns:a16="http://schemas.microsoft.com/office/drawing/2014/main" id="{C37D03E4-A160-4B40-8797-F58F7BD73A46}"/>
              </a:ext>
            </a:extLst>
          </p:cNvPr>
          <p:cNvSpPr txBox="1">
            <a:spLocks noChangeArrowheads="1"/>
          </p:cNvSpPr>
          <p:nvPr/>
        </p:nvSpPr>
        <p:spPr bwMode="auto">
          <a:xfrm>
            <a:off x="2209800" y="304800"/>
            <a:ext cx="549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A</a:t>
            </a:r>
            <a:endParaRPr lang="en-US" altLang="en-US" sz="1800" b="0"/>
          </a:p>
        </p:txBody>
      </p:sp>
      <p:sp>
        <p:nvSpPr>
          <p:cNvPr id="20489" name="Text Box 18">
            <a:extLst>
              <a:ext uri="{FF2B5EF4-FFF2-40B4-BE49-F238E27FC236}">
                <a16:creationId xmlns:a16="http://schemas.microsoft.com/office/drawing/2014/main" id="{CD58F5BA-A0D0-426A-A292-1826097F8A13}"/>
              </a:ext>
            </a:extLst>
          </p:cNvPr>
          <p:cNvSpPr txBox="1">
            <a:spLocks noChangeArrowheads="1"/>
          </p:cNvSpPr>
          <p:nvPr/>
        </p:nvSpPr>
        <p:spPr bwMode="auto">
          <a:xfrm>
            <a:off x="2727325" y="30083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B</a:t>
            </a:r>
          </a:p>
        </p:txBody>
      </p:sp>
      <p:sp>
        <p:nvSpPr>
          <p:cNvPr id="20490" name="Text Box 19">
            <a:extLst>
              <a:ext uri="{FF2B5EF4-FFF2-40B4-BE49-F238E27FC236}">
                <a16:creationId xmlns:a16="http://schemas.microsoft.com/office/drawing/2014/main" id="{89A53DC7-DA92-498C-BA38-385CF22D1032}"/>
              </a:ext>
            </a:extLst>
          </p:cNvPr>
          <p:cNvSpPr txBox="1">
            <a:spLocks noChangeArrowheads="1"/>
          </p:cNvSpPr>
          <p:nvPr/>
        </p:nvSpPr>
        <p:spPr bwMode="auto">
          <a:xfrm>
            <a:off x="2803525" y="50657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C</a:t>
            </a:r>
          </a:p>
        </p:txBody>
      </p:sp>
      <p:sp>
        <p:nvSpPr>
          <p:cNvPr id="20491" name="Text Box 20">
            <a:extLst>
              <a:ext uri="{FF2B5EF4-FFF2-40B4-BE49-F238E27FC236}">
                <a16:creationId xmlns:a16="http://schemas.microsoft.com/office/drawing/2014/main" id="{EE2B84C1-BCF8-4CBC-924A-848A67913FF4}"/>
              </a:ext>
            </a:extLst>
          </p:cNvPr>
          <p:cNvSpPr txBox="1">
            <a:spLocks noChangeArrowheads="1"/>
          </p:cNvSpPr>
          <p:nvPr/>
        </p:nvSpPr>
        <p:spPr bwMode="auto">
          <a:xfrm>
            <a:off x="5029200" y="39624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D</a:t>
            </a:r>
          </a:p>
        </p:txBody>
      </p:sp>
      <p:sp>
        <p:nvSpPr>
          <p:cNvPr id="20492" name="Text Box 21">
            <a:extLst>
              <a:ext uri="{FF2B5EF4-FFF2-40B4-BE49-F238E27FC236}">
                <a16:creationId xmlns:a16="http://schemas.microsoft.com/office/drawing/2014/main" id="{782F4CBF-AD5C-42CC-B8FB-1AD5D1D8DEC4}"/>
              </a:ext>
            </a:extLst>
          </p:cNvPr>
          <p:cNvSpPr txBox="1">
            <a:spLocks noChangeArrowheads="1"/>
          </p:cNvSpPr>
          <p:nvPr/>
        </p:nvSpPr>
        <p:spPr bwMode="auto">
          <a:xfrm>
            <a:off x="8382000" y="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E</a:t>
            </a:r>
          </a:p>
        </p:txBody>
      </p:sp>
      <p:sp>
        <p:nvSpPr>
          <p:cNvPr id="20493" name="Text Box 22">
            <a:extLst>
              <a:ext uri="{FF2B5EF4-FFF2-40B4-BE49-F238E27FC236}">
                <a16:creationId xmlns:a16="http://schemas.microsoft.com/office/drawing/2014/main" id="{58DEF493-9D19-4F61-9458-B521AB3CFE95}"/>
              </a:ext>
            </a:extLst>
          </p:cNvPr>
          <p:cNvSpPr txBox="1">
            <a:spLocks noChangeArrowheads="1"/>
          </p:cNvSpPr>
          <p:nvPr/>
        </p:nvSpPr>
        <p:spPr bwMode="auto">
          <a:xfrm>
            <a:off x="8610600" y="28956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F</a:t>
            </a:r>
          </a:p>
        </p:txBody>
      </p:sp>
      <p:sp>
        <p:nvSpPr>
          <p:cNvPr id="20494" name="Oval 24">
            <a:extLst>
              <a:ext uri="{FF2B5EF4-FFF2-40B4-BE49-F238E27FC236}">
                <a16:creationId xmlns:a16="http://schemas.microsoft.com/office/drawing/2014/main" id="{62B35924-BF9E-4514-B593-154CA8AA5F32}"/>
              </a:ext>
            </a:extLst>
          </p:cNvPr>
          <p:cNvSpPr>
            <a:spLocks noChangeArrowheads="1"/>
          </p:cNvSpPr>
          <p:nvPr/>
        </p:nvSpPr>
        <p:spPr bwMode="auto">
          <a:xfrm>
            <a:off x="3124200" y="685800"/>
            <a:ext cx="2895600" cy="1676400"/>
          </a:xfrm>
          <a:prstGeom prst="ellipse">
            <a:avLst/>
          </a:prstGeom>
          <a:solidFill>
            <a:schemeClr val="tx1"/>
          </a:solidFill>
          <a:ln w="38100">
            <a:solidFill>
              <a:schemeClr val="bg1"/>
            </a:solidFill>
            <a:round/>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chemeClr val="bg1"/>
                </a:solidFill>
              </a:rPr>
              <a:t>Match the picture</a:t>
            </a:r>
          </a:p>
          <a:p>
            <a:pPr algn="ctr" eaLnBrk="1" hangingPunct="1"/>
            <a:r>
              <a:rPr lang="en-US" altLang="en-US" sz="2400">
                <a:solidFill>
                  <a:schemeClr val="bg1"/>
                </a:solidFill>
              </a:rPr>
              <a:t> to the covering</a:t>
            </a:r>
          </a:p>
        </p:txBody>
      </p:sp>
      <p:pic>
        <p:nvPicPr>
          <p:cNvPr id="20495" name="Picture 30" descr="diamondback">
            <a:extLst>
              <a:ext uri="{FF2B5EF4-FFF2-40B4-BE49-F238E27FC236}">
                <a16:creationId xmlns:a16="http://schemas.microsoft.com/office/drawing/2014/main" id="{6A7A209F-6661-47FE-AB6F-43F5638B58F4}"/>
              </a:ext>
            </a:extLst>
          </p:cNvPr>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5867400" y="2514600"/>
            <a:ext cx="3048000" cy="1725613"/>
          </a:xfrm>
          <a:ln w="38100">
            <a:solidFill>
              <a:schemeClr val="tx1"/>
            </a:solidFill>
            <a:miter lim="800000"/>
            <a:headEnd/>
            <a:tailEnd/>
          </a:ln>
        </p:spPr>
      </p:pic>
      <p:sp>
        <p:nvSpPr>
          <p:cNvPr id="20496" name="Text Box 32">
            <a:extLst>
              <a:ext uri="{FF2B5EF4-FFF2-40B4-BE49-F238E27FC236}">
                <a16:creationId xmlns:a16="http://schemas.microsoft.com/office/drawing/2014/main" id="{16764D44-9B17-4717-823D-DBCC97D0FAEB}"/>
              </a:ext>
            </a:extLst>
          </p:cNvPr>
          <p:cNvSpPr txBox="1">
            <a:spLocks noChangeArrowheads="1"/>
          </p:cNvSpPr>
          <p:nvPr/>
        </p:nvSpPr>
        <p:spPr bwMode="auto">
          <a:xfrm>
            <a:off x="8366125" y="27035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F</a:t>
            </a:r>
          </a:p>
        </p:txBody>
      </p:sp>
      <p:sp>
        <p:nvSpPr>
          <p:cNvPr id="20497" name="AutoShape 33">
            <a:hlinkClick r:id="" action="ppaction://hlinkshowjump?jump=nextslide" highlightClick="1"/>
            <a:extLst>
              <a:ext uri="{FF2B5EF4-FFF2-40B4-BE49-F238E27FC236}">
                <a16:creationId xmlns:a16="http://schemas.microsoft.com/office/drawing/2014/main" id="{CAF365A7-8670-4F88-9780-BD24291BCCE7}"/>
              </a:ext>
            </a:extLst>
          </p:cNvPr>
          <p:cNvSpPr>
            <a:spLocks noChangeArrowheads="1"/>
          </p:cNvSpPr>
          <p:nvPr/>
        </p:nvSpPr>
        <p:spPr bwMode="auto">
          <a:xfrm>
            <a:off x="4343400" y="5943600"/>
            <a:ext cx="685800" cy="609600"/>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20498" name="Picture 21">
            <a:extLst>
              <a:ext uri="{FF2B5EF4-FFF2-40B4-BE49-F238E27FC236}">
                <a16:creationId xmlns:a16="http://schemas.microsoft.com/office/drawing/2014/main" id="{EA6DC3F3-03DC-4A5F-A8F7-DFBB009CF5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4419600"/>
            <a:ext cx="18811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TextBox 22">
            <a:extLst>
              <a:ext uri="{FF2B5EF4-FFF2-40B4-BE49-F238E27FC236}">
                <a16:creationId xmlns:a16="http://schemas.microsoft.com/office/drawing/2014/main" id="{D1D87CE2-76C6-4A32-BF10-6074299A0085}"/>
              </a:ext>
            </a:extLst>
          </p:cNvPr>
          <p:cNvSpPr txBox="1">
            <a:spLocks noChangeArrowheads="1"/>
          </p:cNvSpPr>
          <p:nvPr/>
        </p:nvSpPr>
        <p:spPr bwMode="auto">
          <a:xfrm>
            <a:off x="6629400" y="44196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a:extLst>
              <a:ext uri="{FF2B5EF4-FFF2-40B4-BE49-F238E27FC236}">
                <a16:creationId xmlns:a16="http://schemas.microsoft.com/office/drawing/2014/main" id="{E04D16FA-470C-4498-A66C-2A837E8733D1}"/>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D46F5E17-5414-423D-A2C0-6DF3C5174FA1}" type="slidenum">
              <a:rPr lang="en-US" altLang="en-US" sz="1400" b="0"/>
              <a:pPr eaLnBrk="1" hangingPunct="1"/>
              <a:t>2</a:t>
            </a:fld>
            <a:endParaRPr lang="en-US" altLang="en-US" sz="1400" b="0"/>
          </a:p>
        </p:txBody>
      </p:sp>
      <p:sp>
        <p:nvSpPr>
          <p:cNvPr id="3075" name="Rectangle 5">
            <a:extLst>
              <a:ext uri="{FF2B5EF4-FFF2-40B4-BE49-F238E27FC236}">
                <a16:creationId xmlns:a16="http://schemas.microsoft.com/office/drawing/2014/main" id="{DDDA9A85-99A6-4FEE-8D45-9CC666B66164}"/>
              </a:ext>
            </a:extLst>
          </p:cNvPr>
          <p:cNvSpPr>
            <a:spLocks noChangeArrowheads="1"/>
          </p:cNvSpPr>
          <p:nvPr/>
        </p:nvSpPr>
        <p:spPr bwMode="auto">
          <a:xfrm>
            <a:off x="0" y="2119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3076" name="Object 4">
            <a:extLst>
              <a:ext uri="{FF2B5EF4-FFF2-40B4-BE49-F238E27FC236}">
                <a16:creationId xmlns:a16="http://schemas.microsoft.com/office/drawing/2014/main" id="{A80CBC1F-CA87-468E-A7E9-3A1192EBAD32}"/>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078" name="Bitmap Image" r:id="rId3" imgW="3467584" imgH="2619048" progId="PBrush">
                  <p:embed/>
                </p:oleObj>
              </mc:Choice>
              <mc:Fallback>
                <p:oleObj name="Bitmap Image" r:id="rId3" imgW="3467584" imgH="2619048"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7" name="Rectangle 6">
            <a:extLst>
              <a:ext uri="{FF2B5EF4-FFF2-40B4-BE49-F238E27FC236}">
                <a16:creationId xmlns:a16="http://schemas.microsoft.com/office/drawing/2014/main" id="{02B37778-28B5-4677-90B6-E83BA76C27BC}"/>
              </a:ext>
            </a:extLst>
          </p:cNvPr>
          <p:cNvSpPr>
            <a:spLocks noChangeArrowheads="1"/>
          </p:cNvSpPr>
          <p:nvPr/>
        </p:nvSpPr>
        <p:spPr bwMode="auto">
          <a:xfrm>
            <a:off x="1371600" y="2819400"/>
            <a:ext cx="6781800" cy="1778000"/>
          </a:xfrm>
          <a:prstGeom prst="rect">
            <a:avLst/>
          </a:prstGeom>
          <a:solidFill>
            <a:srgbClr val="FFFFFF">
              <a:alpha val="69803"/>
            </a:srgbClr>
          </a:solidFill>
          <a:ln w="38100">
            <a:solidFill>
              <a:schemeClr val="tx1"/>
            </a:solidFill>
            <a:miter lim="800000"/>
            <a:headEnd/>
            <a:tailEnd/>
          </a:ln>
        </p:spPr>
        <p:txBody>
          <a:bodyPr anchor="ct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t>UNIT 3. </a:t>
            </a:r>
          </a:p>
          <a:p>
            <a:pPr algn="ctr" eaLnBrk="1" hangingPunct="1"/>
            <a:r>
              <a:rPr lang="en-US" altLang="en-US" sz="3600"/>
              <a:t>FUR, FEATHERS, &amp; SCALES: INSULATION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7FA6C784-D2A4-494E-B78F-92076F48DF31}"/>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1C6C918A-65A1-4B4C-A8C6-C4223C032A76}" type="slidenum">
              <a:rPr lang="en-US" altLang="en-US" sz="1400" b="0"/>
              <a:pPr eaLnBrk="1" hangingPunct="1"/>
              <a:t>20</a:t>
            </a:fld>
            <a:endParaRPr lang="en-US" altLang="en-US" sz="1400" b="0"/>
          </a:p>
        </p:txBody>
      </p:sp>
      <p:pic>
        <p:nvPicPr>
          <p:cNvPr id="21507" name="Picture 4">
            <a:extLst>
              <a:ext uri="{FF2B5EF4-FFF2-40B4-BE49-F238E27FC236}">
                <a16:creationId xmlns:a16="http://schemas.microsoft.com/office/drawing/2014/main" id="{9BA7A0FE-EF5B-4ABF-87E7-8BAA81F54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676400"/>
            <a:ext cx="2063750" cy="2209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1508" name="Object 5">
            <a:extLst>
              <a:ext uri="{FF2B5EF4-FFF2-40B4-BE49-F238E27FC236}">
                <a16:creationId xmlns:a16="http://schemas.microsoft.com/office/drawing/2014/main" id="{3537A64F-0843-44F2-98B6-F04963EC2512}"/>
              </a:ext>
            </a:extLst>
          </p:cNvPr>
          <p:cNvGraphicFramePr>
            <a:graphicFrameLocks noChangeAspect="1"/>
          </p:cNvGraphicFramePr>
          <p:nvPr/>
        </p:nvGraphicFramePr>
        <p:xfrm>
          <a:off x="3657600" y="4267200"/>
          <a:ext cx="2057400" cy="1919288"/>
        </p:xfrm>
        <a:graphic>
          <a:graphicData uri="http://schemas.openxmlformats.org/presentationml/2006/ole">
            <mc:AlternateContent xmlns:mc="http://schemas.openxmlformats.org/markup-compatibility/2006">
              <mc:Choice xmlns:v="urn:schemas-microsoft-com:vml" Requires="v">
                <p:oleObj spid="_x0000_s21521" r:id="rId4" imgW="1142857" imgH="1066667" progId="">
                  <p:embed/>
                </p:oleObj>
              </mc:Choice>
              <mc:Fallback>
                <p:oleObj r:id="rId4" imgW="1142857" imgH="1066667"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267200"/>
                        <a:ext cx="2057400" cy="19192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509" name="Picture 6">
            <a:extLst>
              <a:ext uri="{FF2B5EF4-FFF2-40B4-BE49-F238E27FC236}">
                <a16:creationId xmlns:a16="http://schemas.microsoft.com/office/drawing/2014/main" id="{4CC43805-D034-4914-811A-67E3F9BC46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657600"/>
            <a:ext cx="2286000" cy="23907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10" name="Picture 7">
            <a:extLst>
              <a:ext uri="{FF2B5EF4-FFF2-40B4-BE49-F238E27FC236}">
                <a16:creationId xmlns:a16="http://schemas.microsoft.com/office/drawing/2014/main" id="{2E7F51DF-A177-456F-8A61-838B8C6812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19200"/>
            <a:ext cx="2362200" cy="2209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11" name="Picture 8">
            <a:extLst>
              <a:ext uri="{FF2B5EF4-FFF2-40B4-BE49-F238E27FC236}">
                <a16:creationId xmlns:a16="http://schemas.microsoft.com/office/drawing/2014/main" id="{5C61EB92-DE02-48D5-BF15-8AF40383EF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1219200"/>
            <a:ext cx="2667000" cy="21272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12" name="Picture 9">
            <a:extLst>
              <a:ext uri="{FF2B5EF4-FFF2-40B4-BE49-F238E27FC236}">
                <a16:creationId xmlns:a16="http://schemas.microsoft.com/office/drawing/2014/main" id="{90EC4181-52E3-46BF-A78E-7F143569D0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3505200"/>
            <a:ext cx="2686050" cy="23542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13" name="Oval 10">
            <a:extLst>
              <a:ext uri="{FF2B5EF4-FFF2-40B4-BE49-F238E27FC236}">
                <a16:creationId xmlns:a16="http://schemas.microsoft.com/office/drawing/2014/main" id="{7C142408-C14B-4127-814D-831085BCC255}"/>
              </a:ext>
            </a:extLst>
          </p:cNvPr>
          <p:cNvSpPr>
            <a:spLocks noChangeArrowheads="1"/>
          </p:cNvSpPr>
          <p:nvPr/>
        </p:nvSpPr>
        <p:spPr bwMode="auto">
          <a:xfrm>
            <a:off x="2895600" y="152400"/>
            <a:ext cx="3657600" cy="1295400"/>
          </a:xfrm>
          <a:prstGeom prst="ellipse">
            <a:avLst/>
          </a:prstGeom>
          <a:solidFill>
            <a:schemeClr val="tx1"/>
          </a:solidFill>
          <a:ln w="38100">
            <a:solidFill>
              <a:schemeClr val="bg1"/>
            </a:solidFill>
            <a:round/>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chemeClr val="bg1"/>
                </a:solidFill>
              </a:rPr>
              <a:t>Match the picture</a:t>
            </a:r>
          </a:p>
          <a:p>
            <a:pPr algn="ctr" eaLnBrk="1" hangingPunct="1"/>
            <a:r>
              <a:rPr lang="en-US" altLang="en-US" sz="2400">
                <a:solidFill>
                  <a:schemeClr val="bg1"/>
                </a:solidFill>
              </a:rPr>
              <a:t> to the covering</a:t>
            </a:r>
          </a:p>
        </p:txBody>
      </p:sp>
      <p:sp>
        <p:nvSpPr>
          <p:cNvPr id="21514" name="Text Box 11">
            <a:extLst>
              <a:ext uri="{FF2B5EF4-FFF2-40B4-BE49-F238E27FC236}">
                <a16:creationId xmlns:a16="http://schemas.microsoft.com/office/drawing/2014/main" id="{0BAA7F05-E0F4-4035-BDCB-5A7258173ABF}"/>
              </a:ext>
            </a:extLst>
          </p:cNvPr>
          <p:cNvSpPr txBox="1">
            <a:spLocks noChangeArrowheads="1"/>
          </p:cNvSpPr>
          <p:nvPr/>
        </p:nvSpPr>
        <p:spPr bwMode="auto">
          <a:xfrm>
            <a:off x="2590800" y="17526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H</a:t>
            </a:r>
          </a:p>
        </p:txBody>
      </p:sp>
      <p:sp>
        <p:nvSpPr>
          <p:cNvPr id="21515" name="Text Box 12">
            <a:extLst>
              <a:ext uri="{FF2B5EF4-FFF2-40B4-BE49-F238E27FC236}">
                <a16:creationId xmlns:a16="http://schemas.microsoft.com/office/drawing/2014/main" id="{7CD380D6-A7BE-4D3C-A9FE-C4A8D2DC27BB}"/>
              </a:ext>
            </a:extLst>
          </p:cNvPr>
          <p:cNvSpPr txBox="1">
            <a:spLocks noChangeArrowheads="1"/>
          </p:cNvSpPr>
          <p:nvPr/>
        </p:nvSpPr>
        <p:spPr bwMode="auto">
          <a:xfrm>
            <a:off x="2667000" y="43434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I</a:t>
            </a:r>
          </a:p>
        </p:txBody>
      </p:sp>
      <p:sp>
        <p:nvSpPr>
          <p:cNvPr id="21516" name="Text Box 13">
            <a:extLst>
              <a:ext uri="{FF2B5EF4-FFF2-40B4-BE49-F238E27FC236}">
                <a16:creationId xmlns:a16="http://schemas.microsoft.com/office/drawing/2014/main" id="{69C4B41B-1D30-48FF-AA28-DB99B4E6956D}"/>
              </a:ext>
            </a:extLst>
          </p:cNvPr>
          <p:cNvSpPr txBox="1">
            <a:spLocks noChangeArrowheads="1"/>
          </p:cNvSpPr>
          <p:nvPr/>
        </p:nvSpPr>
        <p:spPr bwMode="auto">
          <a:xfrm>
            <a:off x="5334000" y="1752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J</a:t>
            </a:r>
          </a:p>
        </p:txBody>
      </p:sp>
      <p:sp>
        <p:nvSpPr>
          <p:cNvPr id="21517" name="Text Box 14">
            <a:extLst>
              <a:ext uri="{FF2B5EF4-FFF2-40B4-BE49-F238E27FC236}">
                <a16:creationId xmlns:a16="http://schemas.microsoft.com/office/drawing/2014/main" id="{7B4C458E-0E7F-4F3E-9DA0-FA86F87CAF50}"/>
              </a:ext>
            </a:extLst>
          </p:cNvPr>
          <p:cNvSpPr txBox="1">
            <a:spLocks noChangeArrowheads="1"/>
          </p:cNvSpPr>
          <p:nvPr/>
        </p:nvSpPr>
        <p:spPr bwMode="auto">
          <a:xfrm>
            <a:off x="5334000" y="42672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K</a:t>
            </a:r>
          </a:p>
        </p:txBody>
      </p:sp>
      <p:sp>
        <p:nvSpPr>
          <p:cNvPr id="21518" name="Text Box 15">
            <a:extLst>
              <a:ext uri="{FF2B5EF4-FFF2-40B4-BE49-F238E27FC236}">
                <a16:creationId xmlns:a16="http://schemas.microsoft.com/office/drawing/2014/main" id="{C709FFC6-4964-4F19-A8E0-260CF7EAF677}"/>
              </a:ext>
            </a:extLst>
          </p:cNvPr>
          <p:cNvSpPr txBox="1">
            <a:spLocks noChangeArrowheads="1"/>
          </p:cNvSpPr>
          <p:nvPr/>
        </p:nvSpPr>
        <p:spPr bwMode="auto">
          <a:xfrm>
            <a:off x="8458200" y="4343400"/>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M</a:t>
            </a:r>
          </a:p>
        </p:txBody>
      </p:sp>
      <p:sp>
        <p:nvSpPr>
          <p:cNvPr id="21519" name="Text Box 16">
            <a:extLst>
              <a:ext uri="{FF2B5EF4-FFF2-40B4-BE49-F238E27FC236}">
                <a16:creationId xmlns:a16="http://schemas.microsoft.com/office/drawing/2014/main" id="{DA988223-395D-4A31-A8F0-50F4AA22E7A1}"/>
              </a:ext>
            </a:extLst>
          </p:cNvPr>
          <p:cNvSpPr txBox="1">
            <a:spLocks noChangeArrowheads="1"/>
          </p:cNvSpPr>
          <p:nvPr/>
        </p:nvSpPr>
        <p:spPr bwMode="auto">
          <a:xfrm>
            <a:off x="8534400" y="18288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L</a:t>
            </a:r>
          </a:p>
        </p:txBody>
      </p:sp>
      <p:sp>
        <p:nvSpPr>
          <p:cNvPr id="21520" name="AutoShape 17">
            <a:hlinkClick r:id="" action="ppaction://hlinkshowjump?jump=nextslide" highlightClick="1"/>
            <a:extLst>
              <a:ext uri="{FF2B5EF4-FFF2-40B4-BE49-F238E27FC236}">
                <a16:creationId xmlns:a16="http://schemas.microsoft.com/office/drawing/2014/main" id="{29B8C332-D76C-47A7-9B19-9D906DB25DD0}"/>
              </a:ext>
            </a:extLst>
          </p:cNvPr>
          <p:cNvSpPr>
            <a:spLocks noChangeArrowheads="1"/>
          </p:cNvSpPr>
          <p:nvPr/>
        </p:nvSpPr>
        <p:spPr bwMode="auto">
          <a:xfrm>
            <a:off x="7467600" y="6019800"/>
            <a:ext cx="685800" cy="609600"/>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6" descr="Domestic Goat">
            <a:extLst>
              <a:ext uri="{FF2B5EF4-FFF2-40B4-BE49-F238E27FC236}">
                <a16:creationId xmlns:a16="http://schemas.microsoft.com/office/drawing/2014/main" id="{1EE21D44-F04C-414D-B14E-8AA8BD685D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2233613" cy="2867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1" name="Slide Number Placeholder 3">
            <a:extLst>
              <a:ext uri="{FF2B5EF4-FFF2-40B4-BE49-F238E27FC236}">
                <a16:creationId xmlns:a16="http://schemas.microsoft.com/office/drawing/2014/main" id="{68AF87AE-6D21-44CB-86EE-A8F55A510772}"/>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86196B5F-24C5-4E17-BB55-C737BF20EF00}" type="slidenum">
              <a:rPr lang="en-US" altLang="en-US" sz="1400" b="0"/>
              <a:pPr eaLnBrk="1" hangingPunct="1"/>
              <a:t>21</a:t>
            </a:fld>
            <a:endParaRPr lang="en-US" altLang="en-US" sz="1400" b="0"/>
          </a:p>
        </p:txBody>
      </p:sp>
      <p:pic>
        <p:nvPicPr>
          <p:cNvPr id="22532" name="Picture 6" descr="ammink">
            <a:extLst>
              <a:ext uri="{FF2B5EF4-FFF2-40B4-BE49-F238E27FC236}">
                <a16:creationId xmlns:a16="http://schemas.microsoft.com/office/drawing/2014/main" id="{B96D7897-B91A-43BD-BEC6-063693E3E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3257550" cy="21431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3" name="Picture 7">
            <a:extLst>
              <a:ext uri="{FF2B5EF4-FFF2-40B4-BE49-F238E27FC236}">
                <a16:creationId xmlns:a16="http://schemas.microsoft.com/office/drawing/2014/main" id="{20BABEF3-53D4-4EBA-9CD1-CAE037559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495800"/>
            <a:ext cx="2438400" cy="2082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4" name="Picture 8">
            <a:extLst>
              <a:ext uri="{FF2B5EF4-FFF2-40B4-BE49-F238E27FC236}">
                <a16:creationId xmlns:a16="http://schemas.microsoft.com/office/drawing/2014/main" id="{D51AAEB3-6D11-4043-9B2C-CF51DF1445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72000"/>
            <a:ext cx="2286000" cy="20764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5" name="Picture 9">
            <a:extLst>
              <a:ext uri="{FF2B5EF4-FFF2-40B4-BE49-F238E27FC236}">
                <a16:creationId xmlns:a16="http://schemas.microsoft.com/office/drawing/2014/main" id="{DB89CE56-ABA4-47DB-A2C2-475D99681E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04800"/>
            <a:ext cx="2209800" cy="2667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6" name="Oval 11">
            <a:extLst>
              <a:ext uri="{FF2B5EF4-FFF2-40B4-BE49-F238E27FC236}">
                <a16:creationId xmlns:a16="http://schemas.microsoft.com/office/drawing/2014/main" id="{32E9C623-20D4-4D06-86FF-53F100A20835}"/>
              </a:ext>
            </a:extLst>
          </p:cNvPr>
          <p:cNvSpPr>
            <a:spLocks noChangeArrowheads="1"/>
          </p:cNvSpPr>
          <p:nvPr/>
        </p:nvSpPr>
        <p:spPr bwMode="auto">
          <a:xfrm>
            <a:off x="3505200" y="381000"/>
            <a:ext cx="2895600" cy="1676400"/>
          </a:xfrm>
          <a:prstGeom prst="ellipse">
            <a:avLst/>
          </a:prstGeom>
          <a:solidFill>
            <a:schemeClr val="tx1"/>
          </a:solidFill>
          <a:ln w="38100">
            <a:solidFill>
              <a:schemeClr val="bg1"/>
            </a:solidFill>
            <a:round/>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chemeClr val="bg1"/>
                </a:solidFill>
              </a:rPr>
              <a:t>Match the picture</a:t>
            </a:r>
          </a:p>
          <a:p>
            <a:pPr algn="ctr" eaLnBrk="1" hangingPunct="1"/>
            <a:r>
              <a:rPr lang="en-US" altLang="en-US" sz="2400">
                <a:solidFill>
                  <a:schemeClr val="bg1"/>
                </a:solidFill>
              </a:rPr>
              <a:t> to the covering</a:t>
            </a:r>
          </a:p>
        </p:txBody>
      </p:sp>
      <p:sp>
        <p:nvSpPr>
          <p:cNvPr id="22537" name="Text Box 12">
            <a:extLst>
              <a:ext uri="{FF2B5EF4-FFF2-40B4-BE49-F238E27FC236}">
                <a16:creationId xmlns:a16="http://schemas.microsoft.com/office/drawing/2014/main" id="{7869AC1B-A24C-46CB-8009-518B62195140}"/>
              </a:ext>
            </a:extLst>
          </p:cNvPr>
          <p:cNvSpPr txBox="1">
            <a:spLocks noChangeArrowheads="1"/>
          </p:cNvSpPr>
          <p:nvPr/>
        </p:nvSpPr>
        <p:spPr bwMode="auto">
          <a:xfrm>
            <a:off x="609600" y="381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N</a:t>
            </a:r>
          </a:p>
        </p:txBody>
      </p:sp>
      <p:sp>
        <p:nvSpPr>
          <p:cNvPr id="22538" name="Text Box 13">
            <a:extLst>
              <a:ext uri="{FF2B5EF4-FFF2-40B4-BE49-F238E27FC236}">
                <a16:creationId xmlns:a16="http://schemas.microsoft.com/office/drawing/2014/main" id="{7057C02C-01BC-4163-95C6-F9ECF5946336}"/>
              </a:ext>
            </a:extLst>
          </p:cNvPr>
          <p:cNvSpPr txBox="1">
            <a:spLocks noChangeArrowheads="1"/>
          </p:cNvSpPr>
          <p:nvPr/>
        </p:nvSpPr>
        <p:spPr bwMode="auto">
          <a:xfrm>
            <a:off x="6019800" y="4648200"/>
            <a:ext cx="3810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t>R</a:t>
            </a:r>
          </a:p>
        </p:txBody>
      </p:sp>
      <p:sp>
        <p:nvSpPr>
          <p:cNvPr id="22539" name="Text Box 14">
            <a:extLst>
              <a:ext uri="{FF2B5EF4-FFF2-40B4-BE49-F238E27FC236}">
                <a16:creationId xmlns:a16="http://schemas.microsoft.com/office/drawing/2014/main" id="{6238C858-C31B-4D5D-AF11-CCCB11F6546A}"/>
              </a:ext>
            </a:extLst>
          </p:cNvPr>
          <p:cNvSpPr txBox="1">
            <a:spLocks noChangeArrowheads="1"/>
          </p:cNvSpPr>
          <p:nvPr/>
        </p:nvSpPr>
        <p:spPr bwMode="auto">
          <a:xfrm>
            <a:off x="5867400" y="23622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t>P</a:t>
            </a:r>
          </a:p>
        </p:txBody>
      </p:sp>
      <p:sp>
        <p:nvSpPr>
          <p:cNvPr id="22540" name="Text Box 15">
            <a:extLst>
              <a:ext uri="{FF2B5EF4-FFF2-40B4-BE49-F238E27FC236}">
                <a16:creationId xmlns:a16="http://schemas.microsoft.com/office/drawing/2014/main" id="{8259182A-998C-44F5-BC2B-CFE602EEBCF5}"/>
              </a:ext>
            </a:extLst>
          </p:cNvPr>
          <p:cNvSpPr txBox="1">
            <a:spLocks noChangeArrowheads="1"/>
          </p:cNvSpPr>
          <p:nvPr/>
        </p:nvSpPr>
        <p:spPr bwMode="auto">
          <a:xfrm>
            <a:off x="8610600" y="3810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Q</a:t>
            </a:r>
          </a:p>
        </p:txBody>
      </p:sp>
      <p:sp>
        <p:nvSpPr>
          <p:cNvPr id="22541" name="AutoShape 17">
            <a:hlinkClick r:id="" action="ppaction://hlinkshowjump?jump=nextslide" highlightClick="1"/>
            <a:extLst>
              <a:ext uri="{FF2B5EF4-FFF2-40B4-BE49-F238E27FC236}">
                <a16:creationId xmlns:a16="http://schemas.microsoft.com/office/drawing/2014/main" id="{F02C5C93-6DC8-4AC1-8BFC-416936C55261}"/>
              </a:ext>
            </a:extLst>
          </p:cNvPr>
          <p:cNvSpPr>
            <a:spLocks noChangeArrowheads="1"/>
          </p:cNvSpPr>
          <p:nvPr/>
        </p:nvSpPr>
        <p:spPr bwMode="auto">
          <a:xfrm>
            <a:off x="8305800" y="5334000"/>
            <a:ext cx="685800" cy="609600"/>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42" name="Text Box 16">
            <a:extLst>
              <a:ext uri="{FF2B5EF4-FFF2-40B4-BE49-F238E27FC236}">
                <a16:creationId xmlns:a16="http://schemas.microsoft.com/office/drawing/2014/main" id="{154361CB-3641-4D78-9022-3D47AEBF3E62}"/>
              </a:ext>
            </a:extLst>
          </p:cNvPr>
          <p:cNvSpPr txBox="1">
            <a:spLocks noChangeArrowheads="1"/>
          </p:cNvSpPr>
          <p:nvPr/>
        </p:nvSpPr>
        <p:spPr bwMode="auto">
          <a:xfrm>
            <a:off x="2362200" y="48768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a:solidFill>
                  <a:schemeClr val="bg1"/>
                </a:solidFill>
              </a:rPr>
              <a:t>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B094638A-839B-4CAF-94BE-1BDBB11DA17B}"/>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DC46CE62-BFD6-4E42-ADE7-4643BF368D0D}" type="slidenum">
              <a:rPr lang="en-US" altLang="en-US" sz="1400" b="0"/>
              <a:pPr eaLnBrk="1" hangingPunct="1"/>
              <a:t>22</a:t>
            </a:fld>
            <a:endParaRPr lang="en-US" altLang="en-US" sz="1400" b="0"/>
          </a:p>
        </p:txBody>
      </p:sp>
      <p:pic>
        <p:nvPicPr>
          <p:cNvPr id="81922" name="Picture 2050" descr="j0234131">
            <a:extLst>
              <a:ext uri="{FF2B5EF4-FFF2-40B4-BE49-F238E27FC236}">
                <a16:creationId xmlns:a16="http://schemas.microsoft.com/office/drawing/2014/main" id="{E06CF2B1-1791-4D4D-88A5-61185AAD8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838200"/>
            <a:ext cx="28130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2051">
            <a:extLst>
              <a:ext uri="{FF2B5EF4-FFF2-40B4-BE49-F238E27FC236}">
                <a16:creationId xmlns:a16="http://schemas.microsoft.com/office/drawing/2014/main" id="{CCB8CA88-A09E-4D3D-8754-CB0E47E58F20}"/>
              </a:ext>
            </a:extLst>
          </p:cNvPr>
          <p:cNvSpPr>
            <a:spLocks noChangeArrowheads="1"/>
          </p:cNvSpPr>
          <p:nvPr/>
        </p:nvSpPr>
        <p:spPr bwMode="auto">
          <a:xfrm>
            <a:off x="1143000" y="4419600"/>
            <a:ext cx="721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4000"/>
              <a:t>Time to check your answers!</a:t>
            </a:r>
          </a:p>
        </p:txBody>
      </p:sp>
      <p:sp>
        <p:nvSpPr>
          <p:cNvPr id="81925" name="AutoShape 2053">
            <a:hlinkClick r:id="" action="ppaction://hlinkshowjump?jump=nextslide" highlightClick="1"/>
            <a:extLst>
              <a:ext uri="{FF2B5EF4-FFF2-40B4-BE49-F238E27FC236}">
                <a16:creationId xmlns:a16="http://schemas.microsoft.com/office/drawing/2014/main" id="{94A405B6-AEA2-4AB5-89DE-D3DE13C81105}"/>
              </a:ext>
            </a:extLst>
          </p:cNvPr>
          <p:cNvSpPr>
            <a:spLocks noChangeArrowheads="1"/>
          </p:cNvSpPr>
          <p:nvPr/>
        </p:nvSpPr>
        <p:spPr bwMode="auto">
          <a:xfrm>
            <a:off x="7620000" y="5791200"/>
            <a:ext cx="609600" cy="661988"/>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500"/>
                                        <p:tgtEl>
                                          <p:spTgt spid="81922"/>
                                        </p:tgtEl>
                                      </p:cBhvr>
                                    </p:animEffect>
                                    <p:anim calcmode="lin" valueType="num">
                                      <p:cBhvr>
                                        <p:cTn id="8" dur="500" fill="hold"/>
                                        <p:tgtEl>
                                          <p:spTgt spid="81922"/>
                                        </p:tgtEl>
                                        <p:attrNameLst>
                                          <p:attrName>style.rotation</p:attrName>
                                        </p:attrNameLst>
                                      </p:cBhvr>
                                      <p:tavLst>
                                        <p:tav tm="0">
                                          <p:val>
                                            <p:fltVal val="720"/>
                                          </p:val>
                                        </p:tav>
                                        <p:tav tm="100000">
                                          <p:val>
                                            <p:fltVal val="0"/>
                                          </p:val>
                                        </p:tav>
                                      </p:tavLst>
                                    </p:anim>
                                    <p:anim calcmode="lin" valueType="num">
                                      <p:cBhvr>
                                        <p:cTn id="9" dur="500" fill="hold"/>
                                        <p:tgtEl>
                                          <p:spTgt spid="81922"/>
                                        </p:tgtEl>
                                        <p:attrNameLst>
                                          <p:attrName>ppt_h</p:attrName>
                                        </p:attrNameLst>
                                      </p:cBhvr>
                                      <p:tavLst>
                                        <p:tav tm="0">
                                          <p:val>
                                            <p:fltVal val="0"/>
                                          </p:val>
                                        </p:tav>
                                        <p:tav tm="100000">
                                          <p:val>
                                            <p:strVal val="#ppt_h"/>
                                          </p:val>
                                        </p:tav>
                                      </p:tavLst>
                                    </p:anim>
                                    <p:anim calcmode="lin" valueType="num">
                                      <p:cBhvr>
                                        <p:cTn id="10" dur="500" fill="hold"/>
                                        <p:tgtEl>
                                          <p:spTgt spid="8192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81923"/>
                                        </p:tgtEl>
                                        <p:attrNameLst>
                                          <p:attrName>style.visibility</p:attrName>
                                        </p:attrNameLst>
                                      </p:cBhvr>
                                      <p:to>
                                        <p:strVal val="visible"/>
                                      </p:to>
                                    </p:set>
                                    <p:animEffect transition="in" filter="fade">
                                      <p:cBhvr>
                                        <p:cTn id="13" dur="500"/>
                                        <p:tgtEl>
                                          <p:spTgt spid="81923"/>
                                        </p:tgtEl>
                                      </p:cBhvr>
                                    </p:animEffect>
                                    <p:anim calcmode="lin" valueType="num">
                                      <p:cBhvr>
                                        <p:cTn id="14" dur="500" fill="hold"/>
                                        <p:tgtEl>
                                          <p:spTgt spid="81923"/>
                                        </p:tgtEl>
                                        <p:attrNameLst>
                                          <p:attrName>style.rotation</p:attrName>
                                        </p:attrNameLst>
                                      </p:cBhvr>
                                      <p:tavLst>
                                        <p:tav tm="0">
                                          <p:val>
                                            <p:fltVal val="720"/>
                                          </p:val>
                                        </p:tav>
                                        <p:tav tm="100000">
                                          <p:val>
                                            <p:fltVal val="0"/>
                                          </p:val>
                                        </p:tav>
                                      </p:tavLst>
                                    </p:anim>
                                    <p:anim calcmode="lin" valueType="num">
                                      <p:cBhvr>
                                        <p:cTn id="15" dur="500" fill="hold"/>
                                        <p:tgtEl>
                                          <p:spTgt spid="81923"/>
                                        </p:tgtEl>
                                        <p:attrNameLst>
                                          <p:attrName>ppt_h</p:attrName>
                                        </p:attrNameLst>
                                      </p:cBhvr>
                                      <p:tavLst>
                                        <p:tav tm="0">
                                          <p:val>
                                            <p:fltVal val="0"/>
                                          </p:val>
                                        </p:tav>
                                        <p:tav tm="100000">
                                          <p:val>
                                            <p:strVal val="#ppt_h"/>
                                          </p:val>
                                        </p:tav>
                                      </p:tavLst>
                                    </p:anim>
                                    <p:anim calcmode="lin" valueType="num">
                                      <p:cBhvr>
                                        <p:cTn id="16" dur="500" fill="hold"/>
                                        <p:tgtEl>
                                          <p:spTgt spid="81923"/>
                                        </p:tgtEl>
                                        <p:attrNameLst>
                                          <p:attrName>ppt_w</p:attrName>
                                        </p:attrNameLst>
                                      </p:cBhvr>
                                      <p:tavLst>
                                        <p:tav tm="0">
                                          <p:val>
                                            <p:fltVal val="0"/>
                                          </p:val>
                                        </p:tav>
                                        <p:tav tm="100000">
                                          <p:val>
                                            <p:strVal val="#ppt_w"/>
                                          </p:val>
                                        </p:tav>
                                      </p:tavLst>
                                    </p:anim>
                                  </p:childTnLst>
                                </p:cTn>
                              </p:par>
                            </p:childTnLst>
                          </p:cTn>
                        </p:par>
                        <p:par>
                          <p:cTn id="17" fill="hold" nodeType="afterGroup">
                            <p:stCondLst>
                              <p:cond delay="500"/>
                            </p:stCondLst>
                            <p:childTnLst>
                              <p:par>
                                <p:cTn id="18" presetID="1" presetClass="entr" presetSubtype="0" fill="hold" grpId="0" nodeType="afterEffect">
                                  <p:stCondLst>
                                    <p:cond delay="1000"/>
                                  </p:stCondLst>
                                  <p:childTnLst>
                                    <p:set>
                                      <p:cBhvr>
                                        <p:cTn id="19" dur="1" fill="hold">
                                          <p:stCondLst>
                                            <p:cond delay="0"/>
                                          </p:stCondLst>
                                        </p:cTn>
                                        <p:tgtEl>
                                          <p:spTgt spid="81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P spid="819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a:extLst>
              <a:ext uri="{FF2B5EF4-FFF2-40B4-BE49-F238E27FC236}">
                <a16:creationId xmlns:a16="http://schemas.microsoft.com/office/drawing/2014/main" id="{2AFCE946-0523-4BEB-8774-0BEFE217FCE3}"/>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E0FD2CAC-B8EA-4508-876D-8C9671F51A85}" type="slidenum">
              <a:rPr lang="en-US" altLang="en-US" sz="1400" b="0"/>
              <a:pPr eaLnBrk="1" hangingPunct="1"/>
              <a:t>23</a:t>
            </a:fld>
            <a:endParaRPr lang="en-US" altLang="en-US" sz="1400" b="0"/>
          </a:p>
        </p:txBody>
      </p:sp>
      <p:sp>
        <p:nvSpPr>
          <p:cNvPr id="24579" name="Rectangle 2">
            <a:extLst>
              <a:ext uri="{FF2B5EF4-FFF2-40B4-BE49-F238E27FC236}">
                <a16:creationId xmlns:a16="http://schemas.microsoft.com/office/drawing/2014/main" id="{BEA6287F-8017-4038-BAC4-A7F059DFF89A}"/>
              </a:ext>
            </a:extLst>
          </p:cNvPr>
          <p:cNvSpPr>
            <a:spLocks noGrp="1" noChangeArrowheads="1"/>
          </p:cNvSpPr>
          <p:nvPr>
            <p:ph type="title"/>
          </p:nvPr>
        </p:nvSpPr>
        <p:spPr>
          <a:xfrm>
            <a:off x="457200" y="228600"/>
            <a:ext cx="8229600" cy="808038"/>
          </a:xfrm>
          <a:solidFill>
            <a:srgbClr val="7030A0"/>
          </a:solidFill>
          <a:ln w="38100">
            <a:solidFill>
              <a:schemeClr val="tx1"/>
            </a:solidFill>
            <a:miter lim="800000"/>
            <a:headEnd/>
            <a:tailEnd/>
          </a:ln>
        </p:spPr>
        <p:txBody>
          <a:bodyPr/>
          <a:lstStyle/>
          <a:p>
            <a:pPr eaLnBrk="1" hangingPunct="1"/>
            <a:r>
              <a:rPr lang="en-US" altLang="en-US" sz="2800" b="1">
                <a:solidFill>
                  <a:schemeClr val="bg1"/>
                </a:solidFill>
              </a:rPr>
              <a:t>Answers: Numbers refer to tag # on samples</a:t>
            </a:r>
            <a:r>
              <a:rPr lang="en-US" altLang="en-US" sz="3200" b="1">
                <a:solidFill>
                  <a:schemeClr val="bg1"/>
                </a:solidFill>
              </a:rPr>
              <a:t> </a:t>
            </a:r>
          </a:p>
        </p:txBody>
      </p:sp>
      <p:sp>
        <p:nvSpPr>
          <p:cNvPr id="24580" name="Rectangle 3">
            <a:extLst>
              <a:ext uri="{FF2B5EF4-FFF2-40B4-BE49-F238E27FC236}">
                <a16:creationId xmlns:a16="http://schemas.microsoft.com/office/drawing/2014/main" id="{CCC36B02-6055-499E-AC24-274A6A100034}"/>
              </a:ext>
            </a:extLst>
          </p:cNvPr>
          <p:cNvSpPr>
            <a:spLocks noGrp="1" noChangeArrowheads="1"/>
          </p:cNvSpPr>
          <p:nvPr>
            <p:ph type="body" sz="half" idx="1"/>
          </p:nvPr>
        </p:nvSpPr>
        <p:spPr>
          <a:xfrm>
            <a:off x="457200" y="1219200"/>
            <a:ext cx="3962400" cy="4800600"/>
          </a:xfrm>
        </p:spPr>
        <p:txBody>
          <a:bodyPr/>
          <a:lstStyle/>
          <a:p>
            <a:pPr marL="533400" indent="-533400" eaLnBrk="1" hangingPunct="1">
              <a:lnSpc>
                <a:spcPct val="90000"/>
              </a:lnSpc>
              <a:buFontTx/>
              <a:buNone/>
            </a:pPr>
            <a:r>
              <a:rPr lang="en-US" altLang="en-US" sz="2000" b="1"/>
              <a:t>1</a:t>
            </a:r>
            <a:r>
              <a:rPr lang="en-US" altLang="en-US" sz="2400" b="1"/>
              <a:t>. Mammal: Striped Skunk: J  </a:t>
            </a:r>
          </a:p>
          <a:p>
            <a:pPr marL="533400" indent="-533400" eaLnBrk="1" hangingPunct="1">
              <a:lnSpc>
                <a:spcPct val="90000"/>
              </a:lnSpc>
              <a:buFontTx/>
              <a:buNone/>
            </a:pPr>
            <a:r>
              <a:rPr lang="en-US" altLang="en-US" sz="2400" b="1"/>
              <a:t>2. Bird: Pheasant: E </a:t>
            </a:r>
          </a:p>
          <a:p>
            <a:pPr marL="533400" indent="-533400" eaLnBrk="1" hangingPunct="1">
              <a:lnSpc>
                <a:spcPct val="90000"/>
              </a:lnSpc>
              <a:buFontTx/>
              <a:buNone/>
            </a:pPr>
            <a:r>
              <a:rPr lang="en-US" altLang="en-US" sz="2400" b="1"/>
              <a:t>3. Mammal: Rabbit: K</a:t>
            </a:r>
          </a:p>
          <a:p>
            <a:pPr marL="533400" indent="-533400" eaLnBrk="1" hangingPunct="1">
              <a:lnSpc>
                <a:spcPct val="90000"/>
              </a:lnSpc>
              <a:buFontTx/>
              <a:buNone/>
            </a:pPr>
            <a:r>
              <a:rPr lang="en-US" altLang="en-US" sz="2400" b="1"/>
              <a:t>4. Mammal: Buffalo: I</a:t>
            </a:r>
          </a:p>
          <a:p>
            <a:pPr marL="533400" indent="-533400" eaLnBrk="1" hangingPunct="1">
              <a:lnSpc>
                <a:spcPct val="90000"/>
              </a:lnSpc>
              <a:buFontTx/>
              <a:buNone/>
            </a:pPr>
            <a:r>
              <a:rPr lang="en-US" altLang="en-US" sz="2400" b="1"/>
              <a:t>5. Reptile: </a:t>
            </a:r>
          </a:p>
          <a:p>
            <a:pPr marL="533400" indent="-533400" eaLnBrk="1" hangingPunct="1">
              <a:lnSpc>
                <a:spcPct val="90000"/>
              </a:lnSpc>
              <a:buFontTx/>
              <a:buNone/>
            </a:pPr>
            <a:r>
              <a:rPr lang="en-US" altLang="en-US" sz="2400" b="1"/>
              <a:t>Rattlesnake: F</a:t>
            </a:r>
          </a:p>
          <a:p>
            <a:pPr marL="533400" indent="-533400" eaLnBrk="1" hangingPunct="1">
              <a:lnSpc>
                <a:spcPct val="90000"/>
              </a:lnSpc>
              <a:buFontTx/>
              <a:buNone/>
            </a:pPr>
            <a:r>
              <a:rPr lang="en-US" altLang="en-US" sz="2400" b="1"/>
              <a:t>6. Mammal: Black </a:t>
            </a:r>
          </a:p>
          <a:p>
            <a:pPr marL="533400" indent="-533400" eaLnBrk="1" hangingPunct="1">
              <a:lnSpc>
                <a:spcPct val="90000"/>
              </a:lnSpc>
              <a:buFontTx/>
              <a:buNone/>
            </a:pPr>
            <a:r>
              <a:rPr lang="en-US" altLang="en-US" sz="2400" b="1"/>
              <a:t>Bear: H</a:t>
            </a:r>
          </a:p>
          <a:p>
            <a:pPr marL="533400" indent="-533400" eaLnBrk="1" hangingPunct="1">
              <a:lnSpc>
                <a:spcPct val="90000"/>
              </a:lnSpc>
              <a:buFontTx/>
              <a:buNone/>
            </a:pPr>
            <a:r>
              <a:rPr lang="en-US" altLang="en-US" sz="2400" b="1"/>
              <a:t>7. Mammal: Coyote: L</a:t>
            </a:r>
          </a:p>
          <a:p>
            <a:pPr marL="533400" indent="-533400" eaLnBrk="1" hangingPunct="1">
              <a:lnSpc>
                <a:spcPct val="90000"/>
              </a:lnSpc>
              <a:buFontTx/>
              <a:buNone/>
            </a:pPr>
            <a:r>
              <a:rPr lang="en-US" altLang="en-US" sz="2400" b="1"/>
              <a:t>8. Mammal: Alligator: B</a:t>
            </a:r>
          </a:p>
          <a:p>
            <a:pPr marL="533400" indent="-533400" eaLnBrk="1" hangingPunct="1">
              <a:lnSpc>
                <a:spcPct val="90000"/>
              </a:lnSpc>
              <a:buFontTx/>
              <a:buNone/>
            </a:pPr>
            <a:r>
              <a:rPr lang="en-US" altLang="en-US" sz="2400" b="1"/>
              <a:t>9. Bird: Parrot: G</a:t>
            </a:r>
          </a:p>
          <a:p>
            <a:pPr marL="533400" indent="-533400" eaLnBrk="1" hangingPunct="1">
              <a:lnSpc>
                <a:spcPct val="90000"/>
              </a:lnSpc>
            </a:pPr>
            <a:endParaRPr lang="en-US" altLang="en-US" sz="2400" b="1"/>
          </a:p>
          <a:p>
            <a:pPr marL="533400" indent="-533400" eaLnBrk="1" hangingPunct="1">
              <a:lnSpc>
                <a:spcPct val="90000"/>
              </a:lnSpc>
            </a:pPr>
            <a:endParaRPr lang="en-US" altLang="en-US" sz="2400"/>
          </a:p>
          <a:p>
            <a:pPr marL="533400" indent="-533400" eaLnBrk="1" hangingPunct="1">
              <a:lnSpc>
                <a:spcPct val="90000"/>
              </a:lnSpc>
            </a:pPr>
            <a:endParaRPr lang="en-US" altLang="en-US" sz="2400"/>
          </a:p>
        </p:txBody>
      </p:sp>
      <p:sp>
        <p:nvSpPr>
          <p:cNvPr id="24581" name="Rectangle 4">
            <a:extLst>
              <a:ext uri="{FF2B5EF4-FFF2-40B4-BE49-F238E27FC236}">
                <a16:creationId xmlns:a16="http://schemas.microsoft.com/office/drawing/2014/main" id="{073EB766-21BF-421F-8AA1-ADBC20DAEDEE}"/>
              </a:ext>
            </a:extLst>
          </p:cNvPr>
          <p:cNvSpPr>
            <a:spLocks noGrp="1" noChangeArrowheads="1"/>
          </p:cNvSpPr>
          <p:nvPr>
            <p:ph type="body" sz="half" idx="2"/>
          </p:nvPr>
        </p:nvSpPr>
        <p:spPr>
          <a:xfrm>
            <a:off x="4648200" y="1143000"/>
            <a:ext cx="4114800" cy="5257800"/>
          </a:xfrm>
        </p:spPr>
        <p:txBody>
          <a:bodyPr/>
          <a:lstStyle/>
          <a:p>
            <a:pPr marL="533400" indent="-533400" eaLnBrk="1" hangingPunct="1">
              <a:lnSpc>
                <a:spcPct val="90000"/>
              </a:lnSpc>
              <a:buFontTx/>
              <a:buAutoNum type="arabicPeriod" startAt="10"/>
            </a:pPr>
            <a:r>
              <a:rPr lang="en-US" altLang="en-US" sz="2400" b="1"/>
              <a:t>Mammal: Sheep: M</a:t>
            </a:r>
          </a:p>
          <a:p>
            <a:pPr marL="533400" indent="-533400" eaLnBrk="1" hangingPunct="1">
              <a:lnSpc>
                <a:spcPct val="90000"/>
              </a:lnSpc>
              <a:buFontTx/>
              <a:buAutoNum type="arabicPeriod" startAt="10"/>
            </a:pPr>
            <a:r>
              <a:rPr lang="en-US" altLang="en-US" sz="2400" b="1"/>
              <a:t>Bird: Turkey: A</a:t>
            </a:r>
          </a:p>
          <a:p>
            <a:pPr marL="533400" indent="-533400" eaLnBrk="1" hangingPunct="1">
              <a:lnSpc>
                <a:spcPct val="90000"/>
              </a:lnSpc>
              <a:buFontTx/>
              <a:buAutoNum type="arabicPeriod" startAt="10"/>
            </a:pPr>
            <a:r>
              <a:rPr lang="en-US" altLang="en-US" sz="2400" b="1"/>
              <a:t>Bird: Bird Foot: C</a:t>
            </a:r>
          </a:p>
          <a:p>
            <a:pPr marL="533400" indent="-533400" eaLnBrk="1" hangingPunct="1">
              <a:lnSpc>
                <a:spcPct val="90000"/>
              </a:lnSpc>
              <a:buFontTx/>
              <a:buAutoNum type="arabicPeriod" startAt="10"/>
            </a:pPr>
            <a:r>
              <a:rPr lang="en-US" altLang="en-US" sz="2400" b="1"/>
              <a:t>Mammal: Mink: P</a:t>
            </a:r>
          </a:p>
          <a:p>
            <a:pPr marL="533400" indent="-533400" eaLnBrk="1" hangingPunct="1">
              <a:lnSpc>
                <a:spcPct val="90000"/>
              </a:lnSpc>
              <a:buFontTx/>
              <a:buAutoNum type="arabicPeriod" startAt="10"/>
            </a:pPr>
            <a:r>
              <a:rPr lang="en-US" altLang="en-US" sz="2400" b="1"/>
              <a:t>Mammal: Deer: R</a:t>
            </a:r>
          </a:p>
          <a:p>
            <a:pPr marL="533400" indent="-533400" eaLnBrk="1" hangingPunct="1">
              <a:lnSpc>
                <a:spcPct val="90000"/>
              </a:lnSpc>
              <a:buFontTx/>
              <a:buAutoNum type="arabicPeriod" startAt="10"/>
            </a:pPr>
            <a:r>
              <a:rPr lang="en-US" altLang="en-US" sz="2400" b="1"/>
              <a:t>Mammal: </a:t>
            </a:r>
          </a:p>
          <a:p>
            <a:pPr marL="533400" indent="-533400" eaLnBrk="1" hangingPunct="1">
              <a:lnSpc>
                <a:spcPct val="90000"/>
              </a:lnSpc>
              <a:buFontTx/>
              <a:buNone/>
            </a:pPr>
            <a:r>
              <a:rPr lang="en-US" altLang="en-US" sz="2400" b="1"/>
              <a:t>Opossum: O</a:t>
            </a:r>
          </a:p>
          <a:p>
            <a:pPr marL="533400" indent="-533400" eaLnBrk="1" hangingPunct="1">
              <a:lnSpc>
                <a:spcPct val="90000"/>
              </a:lnSpc>
              <a:buFontTx/>
              <a:buNone/>
            </a:pPr>
            <a:r>
              <a:rPr lang="en-US" altLang="en-US" sz="2400" b="1"/>
              <a:t>16. Mammal: </a:t>
            </a:r>
          </a:p>
          <a:p>
            <a:pPr marL="533400" indent="-533400" eaLnBrk="1" hangingPunct="1">
              <a:lnSpc>
                <a:spcPct val="90000"/>
              </a:lnSpc>
              <a:buFontTx/>
              <a:buNone/>
            </a:pPr>
            <a:r>
              <a:rPr lang="en-US" altLang="en-US" sz="2400" b="1"/>
              <a:t>Kangaroo: Q</a:t>
            </a:r>
          </a:p>
          <a:p>
            <a:pPr marL="533400" indent="-533400" eaLnBrk="1" hangingPunct="1">
              <a:lnSpc>
                <a:spcPct val="90000"/>
              </a:lnSpc>
              <a:buFontTx/>
              <a:buNone/>
            </a:pPr>
            <a:r>
              <a:rPr lang="en-US" altLang="en-US" sz="2400" b="1"/>
              <a:t>17. Bird: Canada</a:t>
            </a:r>
          </a:p>
          <a:p>
            <a:pPr marL="533400" indent="-533400" eaLnBrk="1" hangingPunct="1">
              <a:lnSpc>
                <a:spcPct val="90000"/>
              </a:lnSpc>
              <a:buFontTx/>
              <a:buNone/>
            </a:pPr>
            <a:r>
              <a:rPr lang="en-US" altLang="en-US" sz="2400" b="1"/>
              <a:t>Goose: D</a:t>
            </a:r>
          </a:p>
          <a:p>
            <a:pPr marL="533400" indent="-533400" eaLnBrk="1" hangingPunct="1">
              <a:lnSpc>
                <a:spcPct val="90000"/>
              </a:lnSpc>
              <a:buFontTx/>
              <a:buNone/>
            </a:pPr>
            <a:r>
              <a:rPr lang="en-US" altLang="en-US" sz="2400" b="1"/>
              <a:t>18. Mammal: Mountain</a:t>
            </a:r>
          </a:p>
          <a:p>
            <a:pPr marL="533400" indent="-533400" eaLnBrk="1" hangingPunct="1">
              <a:lnSpc>
                <a:spcPct val="90000"/>
              </a:lnSpc>
              <a:buFontTx/>
              <a:buNone/>
            </a:pPr>
            <a:r>
              <a:rPr lang="en-US" altLang="en-US" sz="2400" b="1"/>
              <a:t>Goat: N</a:t>
            </a:r>
          </a:p>
          <a:p>
            <a:pPr marL="533400" indent="-533400" eaLnBrk="1" hangingPunct="1">
              <a:lnSpc>
                <a:spcPct val="90000"/>
              </a:lnSpc>
              <a:buFontTx/>
              <a:buAutoNum type="arabicPeriod" startAt="10"/>
            </a:pPr>
            <a:endParaRPr lang="en-US" altLang="en-US" sz="2400" b="1"/>
          </a:p>
        </p:txBody>
      </p:sp>
      <p:sp>
        <p:nvSpPr>
          <p:cNvPr id="24582" name="AutoShape 5">
            <a:hlinkClick r:id="rId2" action="ppaction://hlinksldjump" highlightClick="1"/>
            <a:extLst>
              <a:ext uri="{FF2B5EF4-FFF2-40B4-BE49-F238E27FC236}">
                <a16:creationId xmlns:a16="http://schemas.microsoft.com/office/drawing/2014/main" id="{A91E90ED-05A7-4D7A-9185-89368353243B}"/>
              </a:ext>
            </a:extLst>
          </p:cNvPr>
          <p:cNvSpPr>
            <a:spLocks noChangeArrowheads="1"/>
          </p:cNvSpPr>
          <p:nvPr/>
        </p:nvSpPr>
        <p:spPr bwMode="auto">
          <a:xfrm>
            <a:off x="2590800" y="1600200"/>
            <a:ext cx="381000" cy="280988"/>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3" name="AutoShape 6">
            <a:hlinkClick r:id="rId3" action="ppaction://hlinksldjump" highlightClick="1"/>
            <a:extLst>
              <a:ext uri="{FF2B5EF4-FFF2-40B4-BE49-F238E27FC236}">
                <a16:creationId xmlns:a16="http://schemas.microsoft.com/office/drawing/2014/main" id="{D5101A14-6208-4142-BDBA-77E7CBA38096}"/>
              </a:ext>
            </a:extLst>
          </p:cNvPr>
          <p:cNvSpPr>
            <a:spLocks noChangeArrowheads="1"/>
          </p:cNvSpPr>
          <p:nvPr/>
        </p:nvSpPr>
        <p:spPr bwMode="auto">
          <a:xfrm>
            <a:off x="3733800" y="1981200"/>
            <a:ext cx="381000" cy="280988"/>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4" name="AutoShape 7">
            <a:hlinkClick r:id="rId4" action="ppaction://hlinksldjump" highlightClick="1"/>
            <a:extLst>
              <a:ext uri="{FF2B5EF4-FFF2-40B4-BE49-F238E27FC236}">
                <a16:creationId xmlns:a16="http://schemas.microsoft.com/office/drawing/2014/main" id="{338C70BC-595C-4DCA-B506-03AFAF3EA817}"/>
              </a:ext>
            </a:extLst>
          </p:cNvPr>
          <p:cNvSpPr>
            <a:spLocks noChangeArrowheads="1"/>
          </p:cNvSpPr>
          <p:nvPr/>
        </p:nvSpPr>
        <p:spPr bwMode="auto">
          <a:xfrm>
            <a:off x="3886200" y="2362200"/>
            <a:ext cx="381000" cy="280988"/>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5" name="AutoShape 8">
            <a:hlinkClick r:id="rId5" action="ppaction://hlinksldjump" highlightClick="1"/>
            <a:extLst>
              <a:ext uri="{FF2B5EF4-FFF2-40B4-BE49-F238E27FC236}">
                <a16:creationId xmlns:a16="http://schemas.microsoft.com/office/drawing/2014/main" id="{99ED6AD0-79BD-40D1-9F0C-F76C618242B4}"/>
              </a:ext>
            </a:extLst>
          </p:cNvPr>
          <p:cNvSpPr>
            <a:spLocks noChangeArrowheads="1"/>
          </p:cNvSpPr>
          <p:nvPr/>
        </p:nvSpPr>
        <p:spPr bwMode="auto">
          <a:xfrm>
            <a:off x="3962400" y="2743200"/>
            <a:ext cx="381000" cy="304800"/>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6" name="AutoShape 10">
            <a:hlinkClick r:id="rId6" action="ppaction://hlinksldjump" highlightClick="1"/>
            <a:extLst>
              <a:ext uri="{FF2B5EF4-FFF2-40B4-BE49-F238E27FC236}">
                <a16:creationId xmlns:a16="http://schemas.microsoft.com/office/drawing/2014/main" id="{66919C54-1FEC-45E1-85A4-EF91E383D7AB}"/>
              </a:ext>
            </a:extLst>
          </p:cNvPr>
          <p:cNvSpPr>
            <a:spLocks noChangeArrowheads="1"/>
          </p:cNvSpPr>
          <p:nvPr/>
        </p:nvSpPr>
        <p:spPr bwMode="auto">
          <a:xfrm>
            <a:off x="2819400" y="3657600"/>
            <a:ext cx="433388" cy="280988"/>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7" name="AutoShape 11">
            <a:hlinkClick r:id="rId7" action="ppaction://hlinksldjump" highlightClick="1"/>
            <a:extLst>
              <a:ext uri="{FF2B5EF4-FFF2-40B4-BE49-F238E27FC236}">
                <a16:creationId xmlns:a16="http://schemas.microsoft.com/office/drawing/2014/main" id="{C0FD58AD-9B62-49A4-A4BB-8BF65A62F12F}"/>
              </a:ext>
            </a:extLst>
          </p:cNvPr>
          <p:cNvSpPr>
            <a:spLocks noChangeArrowheads="1"/>
          </p:cNvSpPr>
          <p:nvPr/>
        </p:nvSpPr>
        <p:spPr bwMode="auto">
          <a:xfrm>
            <a:off x="1828800" y="4419600"/>
            <a:ext cx="357188" cy="280988"/>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8" name="AutoShape 12">
            <a:hlinkClick r:id="rId8" action="ppaction://hlinksldjump" highlightClick="1"/>
            <a:extLst>
              <a:ext uri="{FF2B5EF4-FFF2-40B4-BE49-F238E27FC236}">
                <a16:creationId xmlns:a16="http://schemas.microsoft.com/office/drawing/2014/main" id="{6791D265-5C06-4BFF-9228-D9096476A98B}"/>
              </a:ext>
            </a:extLst>
          </p:cNvPr>
          <p:cNvSpPr>
            <a:spLocks noChangeArrowheads="1"/>
          </p:cNvSpPr>
          <p:nvPr/>
        </p:nvSpPr>
        <p:spPr bwMode="auto">
          <a:xfrm>
            <a:off x="3810000" y="4800600"/>
            <a:ext cx="357188" cy="280988"/>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9" name="AutoShape 13">
            <a:hlinkClick r:id="rId9" action="ppaction://hlinksldjump" highlightClick="1"/>
            <a:extLst>
              <a:ext uri="{FF2B5EF4-FFF2-40B4-BE49-F238E27FC236}">
                <a16:creationId xmlns:a16="http://schemas.microsoft.com/office/drawing/2014/main" id="{20755FCD-9019-44EF-B3A0-D6B372D37705}"/>
              </a:ext>
            </a:extLst>
          </p:cNvPr>
          <p:cNvSpPr>
            <a:spLocks noChangeArrowheads="1"/>
          </p:cNvSpPr>
          <p:nvPr/>
        </p:nvSpPr>
        <p:spPr bwMode="auto">
          <a:xfrm>
            <a:off x="4038600" y="5257800"/>
            <a:ext cx="381000" cy="280988"/>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0" name="AutoShape 14">
            <a:hlinkClick r:id="rId10" action="ppaction://hlinksldjump" highlightClick="1"/>
            <a:extLst>
              <a:ext uri="{FF2B5EF4-FFF2-40B4-BE49-F238E27FC236}">
                <a16:creationId xmlns:a16="http://schemas.microsoft.com/office/drawing/2014/main" id="{DDC760D4-8FBA-4626-A159-23CCA65D7DF3}"/>
              </a:ext>
            </a:extLst>
          </p:cNvPr>
          <p:cNvSpPr>
            <a:spLocks noChangeArrowheads="1"/>
          </p:cNvSpPr>
          <p:nvPr/>
        </p:nvSpPr>
        <p:spPr bwMode="auto">
          <a:xfrm>
            <a:off x="3124200" y="5638800"/>
            <a:ext cx="381000" cy="228600"/>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1" name="AutoShape 15">
            <a:hlinkClick r:id="rId11" action="ppaction://hlinksldjump" highlightClick="1"/>
            <a:extLst>
              <a:ext uri="{FF2B5EF4-FFF2-40B4-BE49-F238E27FC236}">
                <a16:creationId xmlns:a16="http://schemas.microsoft.com/office/drawing/2014/main" id="{35C8FC24-5502-4F89-9916-4E69AA90B076}"/>
              </a:ext>
            </a:extLst>
          </p:cNvPr>
          <p:cNvSpPr>
            <a:spLocks noChangeArrowheads="1"/>
          </p:cNvSpPr>
          <p:nvPr/>
        </p:nvSpPr>
        <p:spPr bwMode="auto">
          <a:xfrm>
            <a:off x="8153400" y="1219200"/>
            <a:ext cx="381000" cy="228600"/>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2" name="AutoShape 16">
            <a:hlinkClick r:id="rId12" action="ppaction://hlinksldjump" highlightClick="1"/>
            <a:extLst>
              <a:ext uri="{FF2B5EF4-FFF2-40B4-BE49-F238E27FC236}">
                <a16:creationId xmlns:a16="http://schemas.microsoft.com/office/drawing/2014/main" id="{4FA9CDDE-13EA-4DC0-9ECD-954EE7411144}"/>
              </a:ext>
            </a:extLst>
          </p:cNvPr>
          <p:cNvSpPr>
            <a:spLocks noChangeArrowheads="1"/>
          </p:cNvSpPr>
          <p:nvPr/>
        </p:nvSpPr>
        <p:spPr bwMode="auto">
          <a:xfrm>
            <a:off x="7620000" y="1600200"/>
            <a:ext cx="433388" cy="228600"/>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3" name="AutoShape 17">
            <a:hlinkClick r:id="rId13" action="ppaction://hlinksldjump" highlightClick="1"/>
            <a:extLst>
              <a:ext uri="{FF2B5EF4-FFF2-40B4-BE49-F238E27FC236}">
                <a16:creationId xmlns:a16="http://schemas.microsoft.com/office/drawing/2014/main" id="{8FF62CF6-2245-4D96-846D-EE108AA0C6A0}"/>
              </a:ext>
            </a:extLst>
          </p:cNvPr>
          <p:cNvSpPr>
            <a:spLocks noChangeArrowheads="1"/>
          </p:cNvSpPr>
          <p:nvPr/>
        </p:nvSpPr>
        <p:spPr bwMode="auto">
          <a:xfrm>
            <a:off x="7924800" y="1981200"/>
            <a:ext cx="433388" cy="228600"/>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4" name="AutoShape 18">
            <a:hlinkClick r:id="rId14" action="ppaction://hlinksldjump" highlightClick="1"/>
            <a:extLst>
              <a:ext uri="{FF2B5EF4-FFF2-40B4-BE49-F238E27FC236}">
                <a16:creationId xmlns:a16="http://schemas.microsoft.com/office/drawing/2014/main" id="{26C485AA-81D3-436B-B5D1-9AAE610B987D}"/>
              </a:ext>
            </a:extLst>
          </p:cNvPr>
          <p:cNvSpPr>
            <a:spLocks noChangeArrowheads="1"/>
          </p:cNvSpPr>
          <p:nvPr/>
        </p:nvSpPr>
        <p:spPr bwMode="auto">
          <a:xfrm>
            <a:off x="7848600" y="2438400"/>
            <a:ext cx="433388" cy="228600"/>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5" name="AutoShape 19">
            <a:hlinkClick r:id="rId15" action="ppaction://hlinksldjump" highlightClick="1"/>
            <a:extLst>
              <a:ext uri="{FF2B5EF4-FFF2-40B4-BE49-F238E27FC236}">
                <a16:creationId xmlns:a16="http://schemas.microsoft.com/office/drawing/2014/main" id="{C087E42C-FA15-49EE-9E73-E6907E8EFAF7}"/>
              </a:ext>
            </a:extLst>
          </p:cNvPr>
          <p:cNvSpPr>
            <a:spLocks noChangeArrowheads="1"/>
          </p:cNvSpPr>
          <p:nvPr/>
        </p:nvSpPr>
        <p:spPr bwMode="auto">
          <a:xfrm>
            <a:off x="7848600" y="2819400"/>
            <a:ext cx="457200" cy="280988"/>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6" name="AutoShape 20">
            <a:hlinkClick r:id="rId16" action="ppaction://hlinksldjump" highlightClick="1"/>
            <a:extLst>
              <a:ext uri="{FF2B5EF4-FFF2-40B4-BE49-F238E27FC236}">
                <a16:creationId xmlns:a16="http://schemas.microsoft.com/office/drawing/2014/main" id="{65F1C0AD-10A2-408D-9E53-7BB2AB25E502}"/>
              </a:ext>
            </a:extLst>
          </p:cNvPr>
          <p:cNvSpPr>
            <a:spLocks noChangeArrowheads="1"/>
          </p:cNvSpPr>
          <p:nvPr/>
        </p:nvSpPr>
        <p:spPr bwMode="auto">
          <a:xfrm>
            <a:off x="6934200" y="3581400"/>
            <a:ext cx="433388" cy="280988"/>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7" name="AutoShape 21">
            <a:hlinkClick r:id="rId17" action="ppaction://hlinksldjump" highlightClick="1"/>
            <a:extLst>
              <a:ext uri="{FF2B5EF4-FFF2-40B4-BE49-F238E27FC236}">
                <a16:creationId xmlns:a16="http://schemas.microsoft.com/office/drawing/2014/main" id="{7CFB8561-23A4-4AFB-AE13-EDE4A14D86D4}"/>
              </a:ext>
            </a:extLst>
          </p:cNvPr>
          <p:cNvSpPr>
            <a:spLocks noChangeArrowheads="1"/>
          </p:cNvSpPr>
          <p:nvPr/>
        </p:nvSpPr>
        <p:spPr bwMode="auto">
          <a:xfrm>
            <a:off x="6781800" y="4419600"/>
            <a:ext cx="381000" cy="280988"/>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8" name="AutoShape 22">
            <a:hlinkClick r:id="rId18" action="ppaction://hlinksldjump" highlightClick="1"/>
            <a:extLst>
              <a:ext uri="{FF2B5EF4-FFF2-40B4-BE49-F238E27FC236}">
                <a16:creationId xmlns:a16="http://schemas.microsoft.com/office/drawing/2014/main" id="{8A5A0063-8606-42A3-AE7E-AE3A9B8F1320}"/>
              </a:ext>
            </a:extLst>
          </p:cNvPr>
          <p:cNvSpPr>
            <a:spLocks noChangeArrowheads="1"/>
          </p:cNvSpPr>
          <p:nvPr/>
        </p:nvSpPr>
        <p:spPr bwMode="auto">
          <a:xfrm>
            <a:off x="6248400" y="5257800"/>
            <a:ext cx="457200" cy="280988"/>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9" name="Text Box 25">
            <a:extLst>
              <a:ext uri="{FF2B5EF4-FFF2-40B4-BE49-F238E27FC236}">
                <a16:creationId xmlns:a16="http://schemas.microsoft.com/office/drawing/2014/main" id="{68AA0C96-CFE3-446E-BFB9-AB2260F7CF42}"/>
              </a:ext>
            </a:extLst>
          </p:cNvPr>
          <p:cNvSpPr txBox="1">
            <a:spLocks noChangeArrowheads="1"/>
          </p:cNvSpPr>
          <p:nvPr/>
        </p:nvSpPr>
        <p:spPr bwMode="auto">
          <a:xfrm>
            <a:off x="304800" y="6223000"/>
            <a:ext cx="235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7030A0"/>
                </a:solidFill>
              </a:rPr>
              <a:t>To K-1  images</a:t>
            </a:r>
          </a:p>
        </p:txBody>
      </p:sp>
      <p:sp>
        <p:nvSpPr>
          <p:cNvPr id="24600" name="AutoShape 27">
            <a:hlinkClick r:id="rId19" action="ppaction://hlinksldjump" highlightClick="1"/>
            <a:extLst>
              <a:ext uri="{FF2B5EF4-FFF2-40B4-BE49-F238E27FC236}">
                <a16:creationId xmlns:a16="http://schemas.microsoft.com/office/drawing/2014/main" id="{FF821E66-BEAD-4842-83BE-44AC74E3D319}"/>
              </a:ext>
            </a:extLst>
          </p:cNvPr>
          <p:cNvSpPr>
            <a:spLocks noChangeArrowheads="1"/>
          </p:cNvSpPr>
          <p:nvPr/>
        </p:nvSpPr>
        <p:spPr bwMode="auto">
          <a:xfrm>
            <a:off x="2667000" y="6096000"/>
            <a:ext cx="685800" cy="609600"/>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01" name="Rectangle 28">
            <a:extLst>
              <a:ext uri="{FF2B5EF4-FFF2-40B4-BE49-F238E27FC236}">
                <a16:creationId xmlns:a16="http://schemas.microsoft.com/office/drawing/2014/main" id="{DBB2646E-1209-429B-B534-5B010651B03F}"/>
              </a:ext>
            </a:extLst>
          </p:cNvPr>
          <p:cNvSpPr>
            <a:spLocks noChangeArrowheads="1"/>
          </p:cNvSpPr>
          <p:nvPr/>
        </p:nvSpPr>
        <p:spPr bwMode="auto">
          <a:xfrm>
            <a:off x="152400" y="5943600"/>
            <a:ext cx="34290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02" name="AutoShape 29">
            <a:hlinkClick r:id="rId20" action="ppaction://hlinksldjump" highlightClick="1"/>
            <a:extLst>
              <a:ext uri="{FF2B5EF4-FFF2-40B4-BE49-F238E27FC236}">
                <a16:creationId xmlns:a16="http://schemas.microsoft.com/office/drawing/2014/main" id="{F049CD17-7C56-4A4E-9977-D7BE3E7A331F}"/>
              </a:ext>
            </a:extLst>
          </p:cNvPr>
          <p:cNvSpPr>
            <a:spLocks noChangeArrowheads="1"/>
          </p:cNvSpPr>
          <p:nvPr/>
        </p:nvSpPr>
        <p:spPr bwMode="auto">
          <a:xfrm>
            <a:off x="6019800" y="6019800"/>
            <a:ext cx="433388" cy="304800"/>
          </a:xfrm>
          <a:prstGeom prst="actionButtonForwardNext">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6325" name="AutoShape 5">
            <a:hlinkClick r:id="rId21" action="ppaction://hlinksldjump" highlightClick="1"/>
            <a:extLst>
              <a:ext uri="{FF2B5EF4-FFF2-40B4-BE49-F238E27FC236}">
                <a16:creationId xmlns:a16="http://schemas.microsoft.com/office/drawing/2014/main" id="{184FA4B9-A191-4C51-9D42-797CF13BEB28}"/>
              </a:ext>
            </a:extLst>
          </p:cNvPr>
          <p:cNvSpPr>
            <a:spLocks noChangeArrowheads="1"/>
          </p:cNvSpPr>
          <p:nvPr/>
        </p:nvSpPr>
        <p:spPr bwMode="auto">
          <a:xfrm>
            <a:off x="7467600" y="6096000"/>
            <a:ext cx="762000" cy="762000"/>
          </a:xfrm>
          <a:prstGeom prst="actionButtonHome">
            <a:avLst/>
          </a:prstGeom>
          <a:solidFill>
            <a:schemeClr val="tx1">
              <a:lumMod val="50000"/>
              <a:lumOff val="50000"/>
            </a:schemeClr>
          </a:solidFill>
          <a:ln w="9525">
            <a:solidFill>
              <a:schemeClr val="tx1"/>
            </a:solidFill>
            <a:miter lim="800000"/>
            <a:headEnd/>
            <a:tailEnd/>
          </a:ln>
          <a:effectLst/>
        </p:spPr>
        <p:txBody>
          <a:bodyPr wrap="none" anchor="ctr"/>
          <a:lstStyle/>
          <a:p>
            <a:pPr>
              <a:defRPr/>
            </a:pPr>
            <a:endParaRPr lang="en-US">
              <a:latin typeface="Arial" charset="0"/>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BF67A3AE-60C9-4A89-A3FE-BED75F619100}"/>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05E371A7-BDF2-4BF2-9C15-1E6171159B65}" type="slidenum">
              <a:rPr lang="en-US" altLang="en-US" sz="1400" b="0"/>
              <a:pPr eaLnBrk="1" hangingPunct="1"/>
              <a:t>24</a:t>
            </a:fld>
            <a:endParaRPr lang="en-US" altLang="en-US" sz="1400" b="0"/>
          </a:p>
        </p:txBody>
      </p:sp>
      <p:sp>
        <p:nvSpPr>
          <p:cNvPr id="25603" name="Rectangle 2">
            <a:extLst>
              <a:ext uri="{FF2B5EF4-FFF2-40B4-BE49-F238E27FC236}">
                <a16:creationId xmlns:a16="http://schemas.microsoft.com/office/drawing/2014/main" id="{E90F012D-2175-4669-8479-A273FB417BED}"/>
              </a:ext>
            </a:extLst>
          </p:cNvPr>
          <p:cNvSpPr>
            <a:spLocks noGrp="1" noChangeArrowheads="1"/>
          </p:cNvSpPr>
          <p:nvPr>
            <p:ph type="title"/>
          </p:nvPr>
        </p:nvSpPr>
        <p:spPr>
          <a:xfrm>
            <a:off x="2057400" y="228600"/>
            <a:ext cx="6248400" cy="914400"/>
          </a:xfrm>
          <a:solidFill>
            <a:srgbClr val="7030A0"/>
          </a:solidFill>
          <a:ln w="38100">
            <a:solidFill>
              <a:schemeClr val="tx1"/>
            </a:solidFill>
            <a:miter lim="800000"/>
            <a:headEnd/>
            <a:tailEnd/>
          </a:ln>
        </p:spPr>
        <p:txBody>
          <a:bodyPr/>
          <a:lstStyle/>
          <a:p>
            <a:pPr marL="838200" indent="-838200" eaLnBrk="1" hangingPunct="1"/>
            <a:r>
              <a:rPr lang="en-US" altLang="en-US" sz="3200" b="1">
                <a:solidFill>
                  <a:schemeClr val="bg1"/>
                </a:solidFill>
              </a:rPr>
              <a:t>1. Mammal: Striped Skunk (J)</a:t>
            </a:r>
            <a:br>
              <a:rPr lang="en-US" altLang="en-US" sz="3200" b="1">
                <a:solidFill>
                  <a:schemeClr val="bg1"/>
                </a:solidFill>
              </a:rPr>
            </a:br>
            <a:r>
              <a:rPr lang="en-US" altLang="en-US" sz="2400" b="1" i="1">
                <a:solidFill>
                  <a:schemeClr val="bg1"/>
                </a:solidFill>
              </a:rPr>
              <a:t>Mephitis mephitis</a:t>
            </a:r>
            <a:endParaRPr lang="en-US" altLang="en-US" sz="3200" b="1" i="1">
              <a:solidFill>
                <a:schemeClr val="bg1"/>
              </a:solidFill>
            </a:endParaRPr>
          </a:p>
        </p:txBody>
      </p:sp>
      <p:sp>
        <p:nvSpPr>
          <p:cNvPr id="20483" name="Rectangle 3">
            <a:extLst>
              <a:ext uri="{FF2B5EF4-FFF2-40B4-BE49-F238E27FC236}">
                <a16:creationId xmlns:a16="http://schemas.microsoft.com/office/drawing/2014/main" id="{56086A1E-F73D-466F-BB14-8495BB4263D6}"/>
              </a:ext>
            </a:extLst>
          </p:cNvPr>
          <p:cNvSpPr>
            <a:spLocks noGrp="1" noChangeArrowheads="1"/>
          </p:cNvSpPr>
          <p:nvPr>
            <p:ph type="body" idx="1"/>
          </p:nvPr>
        </p:nvSpPr>
        <p:spPr>
          <a:xfrm>
            <a:off x="457200" y="1600200"/>
            <a:ext cx="8229600" cy="4906963"/>
          </a:xfrm>
        </p:spPr>
        <p:txBody>
          <a:bodyPr/>
          <a:lstStyle/>
          <a:p>
            <a:pPr eaLnBrk="1" hangingPunct="1">
              <a:lnSpc>
                <a:spcPct val="80000"/>
              </a:lnSpc>
              <a:buFont typeface="Wingdings" panose="05000000000000000000" pitchFamily="2" charset="2"/>
              <a:buChar char="q"/>
            </a:pPr>
            <a:r>
              <a:rPr lang="en-US" altLang="en-US" sz="2400" b="1"/>
              <a:t>In the family Mephitidae, which contains 10 species of skunks in N. &amp; S. America, and 2 species of stink badgers in Asia.</a:t>
            </a:r>
          </a:p>
          <a:p>
            <a:pPr eaLnBrk="1" hangingPunct="1">
              <a:lnSpc>
                <a:spcPct val="80000"/>
              </a:lnSpc>
              <a:buFont typeface="Wingdings" panose="05000000000000000000" pitchFamily="2" charset="2"/>
              <a:buChar char="q"/>
            </a:pPr>
            <a:r>
              <a:rPr lang="en-US" altLang="en-US" sz="2400" b="1"/>
              <a:t>In the mammal order Carnivora, but have a very broad omnivorous diet.</a:t>
            </a:r>
          </a:p>
          <a:p>
            <a:pPr eaLnBrk="1" hangingPunct="1">
              <a:lnSpc>
                <a:spcPct val="80000"/>
              </a:lnSpc>
              <a:buFont typeface="Wingdings" panose="05000000000000000000" pitchFamily="2" charset="2"/>
              <a:buChar char="q"/>
            </a:pPr>
            <a:r>
              <a:rPr lang="en-US" altLang="en-US" sz="2400" b="1"/>
              <a:t>The striped skunk is recognized by its characteristic colors and pattern of black and white stripes that start as a triangle on the head that splits into two stripes on the back before merging near the tail.  Another stripe runs along the forehead to the base of the snout. </a:t>
            </a:r>
          </a:p>
          <a:p>
            <a:pPr eaLnBrk="1" hangingPunct="1">
              <a:lnSpc>
                <a:spcPct val="80000"/>
              </a:lnSpc>
              <a:buFont typeface="Wingdings" panose="05000000000000000000" pitchFamily="2" charset="2"/>
              <a:buChar char="q"/>
            </a:pPr>
            <a:r>
              <a:rPr lang="en-US" altLang="en-US" sz="2400" b="1"/>
              <a:t>Skunk fur is not very dense or layered </a:t>
            </a:r>
          </a:p>
          <a:p>
            <a:pPr lvl="1" eaLnBrk="1" hangingPunct="1">
              <a:lnSpc>
                <a:spcPct val="80000"/>
              </a:lnSpc>
              <a:buFont typeface="Wingdings" panose="05000000000000000000" pitchFamily="2" charset="2"/>
              <a:buChar char="q"/>
            </a:pPr>
            <a:r>
              <a:rPr lang="en-US" altLang="en-US" sz="2400" b="1"/>
              <a:t>Skunks stay in burrows during the winter.</a:t>
            </a:r>
          </a:p>
          <a:p>
            <a:pPr lvl="1" eaLnBrk="1" hangingPunct="1">
              <a:lnSpc>
                <a:spcPct val="80000"/>
              </a:lnSpc>
              <a:buFont typeface="Wingdings" panose="05000000000000000000" pitchFamily="2" charset="2"/>
              <a:buChar char="q"/>
            </a:pPr>
            <a:r>
              <a:rPr lang="en-US" altLang="en-US" sz="2400" b="1"/>
              <a:t>Females often remain in their dens for the whole winter, while males usually emerge during mild temperature periods to feed. </a:t>
            </a:r>
          </a:p>
        </p:txBody>
      </p:sp>
      <p:pic>
        <p:nvPicPr>
          <p:cNvPr id="25605" name="Picture 4">
            <a:extLst>
              <a:ext uri="{FF2B5EF4-FFF2-40B4-BE49-F238E27FC236}">
                <a16:creationId xmlns:a16="http://schemas.microsoft.com/office/drawing/2014/main" id="{E62FC389-FA45-4A44-86FB-62383A72B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676400" cy="1295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5" name="AutoShape 5">
            <a:hlinkClick r:id="rId3" action="ppaction://hlinksldjump" highlightClick="1"/>
            <a:extLst>
              <a:ext uri="{FF2B5EF4-FFF2-40B4-BE49-F238E27FC236}">
                <a16:creationId xmlns:a16="http://schemas.microsoft.com/office/drawing/2014/main" id="{D3E55812-9648-4738-9087-1356A8F19480}"/>
              </a:ext>
            </a:extLst>
          </p:cNvPr>
          <p:cNvSpPr>
            <a:spLocks noChangeArrowheads="1"/>
          </p:cNvSpPr>
          <p:nvPr/>
        </p:nvSpPr>
        <p:spPr bwMode="auto">
          <a:xfrm>
            <a:off x="8458200" y="533400"/>
            <a:ext cx="533400" cy="509588"/>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6FE13E25-6B89-415C-B06E-024964992A54}"/>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FA6773B1-B4C6-44CC-BDBB-411ECB0F4FF1}" type="slidenum">
              <a:rPr lang="en-US" altLang="en-US" sz="1400" b="0"/>
              <a:pPr eaLnBrk="1" hangingPunct="1"/>
              <a:t>25</a:t>
            </a:fld>
            <a:endParaRPr lang="en-US" altLang="en-US" sz="1400" b="0"/>
          </a:p>
        </p:txBody>
      </p:sp>
      <p:sp>
        <p:nvSpPr>
          <p:cNvPr id="26627" name="Rectangle 2">
            <a:extLst>
              <a:ext uri="{FF2B5EF4-FFF2-40B4-BE49-F238E27FC236}">
                <a16:creationId xmlns:a16="http://schemas.microsoft.com/office/drawing/2014/main" id="{2528DB02-6704-436D-880D-92EA689C3C41}"/>
              </a:ext>
            </a:extLst>
          </p:cNvPr>
          <p:cNvSpPr>
            <a:spLocks noGrp="1" noChangeArrowheads="1"/>
          </p:cNvSpPr>
          <p:nvPr>
            <p:ph type="title"/>
          </p:nvPr>
        </p:nvSpPr>
        <p:spPr>
          <a:xfrm>
            <a:off x="1905000" y="152400"/>
            <a:ext cx="7010400" cy="1066800"/>
          </a:xfrm>
          <a:solidFill>
            <a:srgbClr val="7030A0"/>
          </a:solidFill>
          <a:ln w="38100">
            <a:solidFill>
              <a:schemeClr val="tx1"/>
            </a:solidFill>
            <a:miter lim="800000"/>
            <a:headEnd/>
            <a:tailEnd/>
          </a:ln>
        </p:spPr>
        <p:txBody>
          <a:bodyPr/>
          <a:lstStyle/>
          <a:p>
            <a:pPr eaLnBrk="1" hangingPunct="1"/>
            <a:r>
              <a:rPr lang="en-US" altLang="en-US" sz="3200" b="1">
                <a:solidFill>
                  <a:schemeClr val="bg1"/>
                </a:solidFill>
              </a:rPr>
              <a:t>2. Bird: Ring-necked Pheasant</a:t>
            </a:r>
            <a:r>
              <a:rPr lang="en-US" altLang="en-US" b="1"/>
              <a:t> </a:t>
            </a:r>
            <a:r>
              <a:rPr lang="en-US" altLang="en-US" sz="3200" b="1">
                <a:solidFill>
                  <a:schemeClr val="bg1"/>
                </a:solidFill>
              </a:rPr>
              <a:t>(E)</a:t>
            </a:r>
            <a:br>
              <a:rPr lang="en-US" altLang="en-US" sz="3200" b="1">
                <a:solidFill>
                  <a:schemeClr val="bg1"/>
                </a:solidFill>
              </a:rPr>
            </a:br>
            <a:r>
              <a:rPr lang="en-US" altLang="en-US" sz="2400" b="1" i="1">
                <a:solidFill>
                  <a:schemeClr val="bg1"/>
                </a:solidFill>
              </a:rPr>
              <a:t>Phasianus colchicus</a:t>
            </a:r>
            <a:endParaRPr lang="en-US" altLang="en-US" sz="3200" b="1">
              <a:solidFill>
                <a:schemeClr val="bg1"/>
              </a:solidFill>
            </a:endParaRPr>
          </a:p>
        </p:txBody>
      </p:sp>
      <p:sp>
        <p:nvSpPr>
          <p:cNvPr id="21507" name="Rectangle 3">
            <a:extLst>
              <a:ext uri="{FF2B5EF4-FFF2-40B4-BE49-F238E27FC236}">
                <a16:creationId xmlns:a16="http://schemas.microsoft.com/office/drawing/2014/main" id="{B9309A51-DE53-401D-8656-D7E647158FBE}"/>
              </a:ext>
            </a:extLst>
          </p:cNvPr>
          <p:cNvSpPr>
            <a:spLocks noGrp="1" noChangeArrowheads="1"/>
          </p:cNvSpPr>
          <p:nvPr>
            <p:ph type="body" idx="1"/>
          </p:nvPr>
        </p:nvSpPr>
        <p:spPr>
          <a:xfrm>
            <a:off x="457200" y="1447800"/>
            <a:ext cx="8229600" cy="5181600"/>
          </a:xfrm>
        </p:spPr>
        <p:txBody>
          <a:bodyPr/>
          <a:lstStyle/>
          <a:p>
            <a:pPr eaLnBrk="1" hangingPunct="1">
              <a:lnSpc>
                <a:spcPct val="90000"/>
              </a:lnSpc>
              <a:buFont typeface="Wingdings" panose="05000000000000000000" pitchFamily="2" charset="2"/>
              <a:buChar char="q"/>
            </a:pPr>
            <a:r>
              <a:rPr lang="en-US" altLang="en-US" sz="2800" b="1"/>
              <a:t> </a:t>
            </a:r>
            <a:r>
              <a:rPr lang="en-US" altLang="en-US" sz="2400" b="1"/>
              <a:t>Ring-necked pheasants are native to Asia</a:t>
            </a:r>
            <a:r>
              <a:rPr lang="en-US" altLang="en-US" sz="2800" b="1"/>
              <a:t> </a:t>
            </a:r>
          </a:p>
          <a:p>
            <a:pPr lvl="1" eaLnBrk="1" hangingPunct="1">
              <a:lnSpc>
                <a:spcPct val="90000"/>
              </a:lnSpc>
              <a:buFont typeface="Wingdings" panose="05000000000000000000" pitchFamily="2" charset="2"/>
              <a:buChar char="q"/>
            </a:pPr>
            <a:r>
              <a:rPr lang="en-US" altLang="en-US" sz="2400" b="1"/>
              <a:t> They were introduced into the US for hunting. </a:t>
            </a:r>
          </a:p>
          <a:p>
            <a:pPr eaLnBrk="1" hangingPunct="1">
              <a:lnSpc>
                <a:spcPct val="90000"/>
              </a:lnSpc>
              <a:buFont typeface="Wingdings" panose="05000000000000000000" pitchFamily="2" charset="2"/>
              <a:buChar char="q"/>
            </a:pPr>
            <a:r>
              <a:rPr lang="en-US" altLang="en-US" sz="2800" b="1"/>
              <a:t> </a:t>
            </a:r>
            <a:r>
              <a:rPr lang="en-US" altLang="en-US" sz="2400" b="1"/>
              <a:t>This bird has the body shape of a chicken, but has a striking long, pointed tail, which may extend 21 inches in males </a:t>
            </a:r>
          </a:p>
          <a:p>
            <a:pPr eaLnBrk="1" hangingPunct="1">
              <a:lnSpc>
                <a:spcPct val="90000"/>
              </a:lnSpc>
              <a:buFont typeface="Wingdings" panose="05000000000000000000" pitchFamily="2" charset="2"/>
              <a:buChar char="q"/>
            </a:pPr>
            <a:r>
              <a:rPr lang="en-US" altLang="en-US" sz="2800" b="1"/>
              <a:t> </a:t>
            </a:r>
            <a:r>
              <a:rPr lang="en-US" altLang="en-US" sz="2400" b="1"/>
              <a:t>Males are very colorful, with iridescent green-blue or purple heads and necks. </a:t>
            </a:r>
          </a:p>
          <a:p>
            <a:pPr lvl="1" eaLnBrk="1" hangingPunct="1">
              <a:lnSpc>
                <a:spcPct val="90000"/>
              </a:lnSpc>
              <a:buFont typeface="Wingdings" panose="05000000000000000000" pitchFamily="2" charset="2"/>
              <a:buChar char="q"/>
            </a:pPr>
            <a:r>
              <a:rPr lang="en-US" altLang="en-US" sz="2400" b="1"/>
              <a:t> Long, iridescent feathers along the sides of the head form a double crest. These “ear feathers” are raised when a male is courting a female. </a:t>
            </a:r>
          </a:p>
          <a:p>
            <a:pPr lvl="1" eaLnBrk="1" hangingPunct="1">
              <a:lnSpc>
                <a:spcPct val="90000"/>
              </a:lnSpc>
              <a:buFont typeface="Wingdings" panose="05000000000000000000" pitchFamily="2" charset="2"/>
              <a:buChar char="q"/>
            </a:pPr>
            <a:r>
              <a:rPr lang="en-US" altLang="en-US" sz="2400" b="1"/>
              <a:t> A white collar around the neck gives the species its name. </a:t>
            </a:r>
          </a:p>
        </p:txBody>
      </p:sp>
      <p:pic>
        <p:nvPicPr>
          <p:cNvPr id="26629" name="Picture 4">
            <a:extLst>
              <a:ext uri="{FF2B5EF4-FFF2-40B4-BE49-F238E27FC236}">
                <a16:creationId xmlns:a16="http://schemas.microsoft.com/office/drawing/2014/main" id="{FD0206E0-89E5-4CF2-9D8C-A9BA80BD2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13208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9" name="AutoShape 5">
            <a:hlinkClick r:id="rId3" action="ppaction://hlinksldjump" highlightClick="1"/>
            <a:extLst>
              <a:ext uri="{FF2B5EF4-FFF2-40B4-BE49-F238E27FC236}">
                <a16:creationId xmlns:a16="http://schemas.microsoft.com/office/drawing/2014/main" id="{3EB3E3D8-63E2-409A-A23A-478C04F52D54}"/>
              </a:ext>
            </a:extLst>
          </p:cNvPr>
          <p:cNvSpPr>
            <a:spLocks noChangeArrowheads="1"/>
          </p:cNvSpPr>
          <p:nvPr/>
        </p:nvSpPr>
        <p:spPr bwMode="auto">
          <a:xfrm>
            <a:off x="7772400" y="6096000"/>
            <a:ext cx="533400" cy="533400"/>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6">
            <a:extLst>
              <a:ext uri="{FF2B5EF4-FFF2-40B4-BE49-F238E27FC236}">
                <a16:creationId xmlns:a16="http://schemas.microsoft.com/office/drawing/2014/main" id="{95F11173-F152-4275-832A-9AD77B22B66B}"/>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AAF01E68-0636-4FFB-817B-8CE33552FDC7}" type="slidenum">
              <a:rPr lang="en-US" altLang="en-US" sz="1400" b="0"/>
              <a:pPr eaLnBrk="1" hangingPunct="1"/>
              <a:t>26</a:t>
            </a:fld>
            <a:endParaRPr lang="en-US" altLang="en-US" sz="1400" b="0"/>
          </a:p>
        </p:txBody>
      </p:sp>
      <p:sp>
        <p:nvSpPr>
          <p:cNvPr id="27651" name="Rectangle 2">
            <a:extLst>
              <a:ext uri="{FF2B5EF4-FFF2-40B4-BE49-F238E27FC236}">
                <a16:creationId xmlns:a16="http://schemas.microsoft.com/office/drawing/2014/main" id="{54B7639C-92B9-4654-BAFB-A94BC8CBCD1E}"/>
              </a:ext>
            </a:extLst>
          </p:cNvPr>
          <p:cNvSpPr>
            <a:spLocks noGrp="1" noChangeArrowheads="1"/>
          </p:cNvSpPr>
          <p:nvPr>
            <p:ph type="title"/>
          </p:nvPr>
        </p:nvSpPr>
        <p:spPr>
          <a:xfrm>
            <a:off x="1676400" y="304800"/>
            <a:ext cx="6172200" cy="914400"/>
          </a:xfrm>
          <a:solidFill>
            <a:srgbClr val="7030A0"/>
          </a:solidFill>
          <a:ln w="38100">
            <a:solidFill>
              <a:schemeClr val="tx1"/>
            </a:solidFill>
            <a:miter lim="800000"/>
            <a:headEnd/>
            <a:tailEnd/>
          </a:ln>
        </p:spPr>
        <p:txBody>
          <a:bodyPr/>
          <a:lstStyle/>
          <a:p>
            <a:pPr marL="838200" indent="-838200" eaLnBrk="1" hangingPunct="1"/>
            <a:r>
              <a:rPr lang="en-US" altLang="en-US" sz="3200" b="1">
                <a:solidFill>
                  <a:schemeClr val="bg1"/>
                </a:solidFill>
              </a:rPr>
              <a:t>3. Mammal: Rabbit (K)</a:t>
            </a:r>
            <a:br>
              <a:rPr lang="en-US" altLang="en-US" sz="3200" b="1">
                <a:solidFill>
                  <a:schemeClr val="bg1"/>
                </a:solidFill>
              </a:rPr>
            </a:br>
            <a:r>
              <a:rPr lang="en-US" altLang="en-US" sz="2400" b="1" i="1">
                <a:solidFill>
                  <a:schemeClr val="bg1"/>
                </a:solidFill>
              </a:rPr>
              <a:t>Sylvilagus sp.</a:t>
            </a:r>
            <a:endParaRPr lang="en-US" altLang="en-US" sz="3200" b="1">
              <a:solidFill>
                <a:schemeClr val="bg1"/>
              </a:solidFill>
            </a:endParaRPr>
          </a:p>
        </p:txBody>
      </p:sp>
      <p:sp>
        <p:nvSpPr>
          <p:cNvPr id="22531" name="Rectangle 3">
            <a:extLst>
              <a:ext uri="{FF2B5EF4-FFF2-40B4-BE49-F238E27FC236}">
                <a16:creationId xmlns:a16="http://schemas.microsoft.com/office/drawing/2014/main" id="{27881CCA-6BD8-4E28-A245-D89452E6440A}"/>
              </a:ext>
            </a:extLst>
          </p:cNvPr>
          <p:cNvSpPr>
            <a:spLocks noGrp="1" noChangeArrowheads="1"/>
          </p:cNvSpPr>
          <p:nvPr>
            <p:ph type="body" sz="half" idx="1"/>
          </p:nvPr>
        </p:nvSpPr>
        <p:spPr>
          <a:xfrm>
            <a:off x="228600" y="1447800"/>
            <a:ext cx="8610600" cy="4953000"/>
          </a:xfrm>
        </p:spPr>
        <p:txBody>
          <a:bodyPr/>
          <a:lstStyle/>
          <a:p>
            <a:pPr eaLnBrk="1" hangingPunct="1">
              <a:buFont typeface="Wingdings" panose="05000000000000000000" pitchFamily="2" charset="2"/>
              <a:buChar char="q"/>
            </a:pPr>
            <a:r>
              <a:rPr lang="en-US" altLang="en-US" sz="2400" b="1"/>
              <a:t>Order Lagomorpha </a:t>
            </a:r>
          </a:p>
          <a:p>
            <a:pPr eaLnBrk="1" hangingPunct="1">
              <a:buFont typeface="Wingdings" panose="05000000000000000000" pitchFamily="2" charset="2"/>
              <a:buChar char="q"/>
            </a:pPr>
            <a:r>
              <a:rPr lang="en-US" altLang="en-US" sz="2400" b="1"/>
              <a:t>Once included in the order Rodentia, but differ from rodents in that rabbits have two sets of upper incisors, rather than one.</a:t>
            </a:r>
          </a:p>
          <a:p>
            <a:pPr lvl="1" eaLnBrk="1" hangingPunct="1">
              <a:buFont typeface="Wingdings" panose="05000000000000000000" pitchFamily="2" charset="2"/>
              <a:buChar char="q"/>
            </a:pPr>
            <a:r>
              <a:rPr lang="en-US" altLang="en-US" sz="2400" b="1"/>
              <a:t>Rabbits also have a spongy bone lining their upper jaws that is believed to aid in releasing body heat when the animals are running. </a:t>
            </a:r>
          </a:p>
          <a:p>
            <a:pPr eaLnBrk="1" hangingPunct="1">
              <a:buFont typeface="Wingdings" panose="05000000000000000000" pitchFamily="2" charset="2"/>
              <a:buChar char="q"/>
            </a:pPr>
            <a:r>
              <a:rPr lang="en-US" altLang="en-US" sz="2400" b="1"/>
              <a:t>Rabbits and hares are fast and evasive, and have large hind limbs suited for leaping great distances. </a:t>
            </a:r>
          </a:p>
          <a:p>
            <a:pPr eaLnBrk="1" hangingPunct="1">
              <a:buFont typeface="Wingdings" panose="05000000000000000000" pitchFamily="2" charset="2"/>
              <a:buChar char="q"/>
            </a:pPr>
            <a:r>
              <a:rPr lang="en-US" altLang="en-US" sz="2400" b="1"/>
              <a:t>Rabbits also have large ears that alert them to the presence of predators.</a:t>
            </a:r>
          </a:p>
          <a:p>
            <a:pPr eaLnBrk="1" hangingPunct="1">
              <a:buFont typeface="Wingdings" panose="05000000000000000000" pitchFamily="2" charset="2"/>
              <a:buChar char="q"/>
            </a:pPr>
            <a:r>
              <a:rPr lang="en-US" altLang="en-US" sz="2400" b="1"/>
              <a:t>The cottontail rabbit is active throughout the winter, and thus has a thick coat of fur. </a:t>
            </a:r>
          </a:p>
          <a:p>
            <a:pPr eaLnBrk="1" hangingPunct="1">
              <a:buFont typeface="Wingdings" panose="05000000000000000000" pitchFamily="2" charset="2"/>
              <a:buChar char="q"/>
            </a:pPr>
            <a:endParaRPr lang="en-US" altLang="en-US" sz="2400" b="1"/>
          </a:p>
          <a:p>
            <a:pPr lvl="1" eaLnBrk="1" hangingPunct="1">
              <a:buFont typeface="Wingdings" panose="05000000000000000000" pitchFamily="2" charset="2"/>
              <a:buChar char="q"/>
            </a:pPr>
            <a:endParaRPr lang="en-US" altLang="en-US" sz="2000" b="1"/>
          </a:p>
        </p:txBody>
      </p:sp>
      <p:graphicFrame>
        <p:nvGraphicFramePr>
          <p:cNvPr id="27653" name="Object 6">
            <a:extLst>
              <a:ext uri="{FF2B5EF4-FFF2-40B4-BE49-F238E27FC236}">
                <a16:creationId xmlns:a16="http://schemas.microsoft.com/office/drawing/2014/main" id="{97C41B87-22F0-44F0-A389-A65EF4262A08}"/>
              </a:ext>
            </a:extLst>
          </p:cNvPr>
          <p:cNvGraphicFramePr>
            <a:graphicFrameLocks noGrp="1" noChangeAspect="1"/>
          </p:cNvGraphicFramePr>
          <p:nvPr>
            <p:ph sz="half" idx="2"/>
          </p:nvPr>
        </p:nvGraphicFramePr>
        <p:xfrm>
          <a:off x="228600" y="228600"/>
          <a:ext cx="1143000" cy="1066800"/>
        </p:xfrm>
        <a:graphic>
          <a:graphicData uri="http://schemas.openxmlformats.org/presentationml/2006/ole">
            <mc:AlternateContent xmlns:mc="http://schemas.openxmlformats.org/markup-compatibility/2006">
              <mc:Choice xmlns:v="urn:schemas-microsoft-com:vml" Requires="v">
                <p:oleObj spid="_x0000_s27655" r:id="rId3" imgW="1142857" imgH="1066667" progId="">
                  <p:embed/>
                </p:oleObj>
              </mc:Choice>
              <mc:Fallback>
                <p:oleObj r:id="rId3" imgW="1142857" imgH="1066667" progId="">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6" name="AutoShape 8">
            <a:hlinkClick r:id="rId5" action="ppaction://hlinksldjump" highlightClick="1"/>
            <a:extLst>
              <a:ext uri="{FF2B5EF4-FFF2-40B4-BE49-F238E27FC236}">
                <a16:creationId xmlns:a16="http://schemas.microsoft.com/office/drawing/2014/main" id="{BF1E5356-926A-40AB-A87B-179F7C96B645}"/>
              </a:ext>
            </a:extLst>
          </p:cNvPr>
          <p:cNvSpPr>
            <a:spLocks noChangeArrowheads="1"/>
          </p:cNvSpPr>
          <p:nvPr/>
        </p:nvSpPr>
        <p:spPr bwMode="auto">
          <a:xfrm>
            <a:off x="8077200" y="609600"/>
            <a:ext cx="609600" cy="509588"/>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0A033446-3623-4214-88DF-8A23D0AA4B65}"/>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B8D147D7-ACF9-472A-BA1C-2FB54A1BE304}" type="slidenum">
              <a:rPr lang="en-US" altLang="en-US" sz="1400" b="0"/>
              <a:pPr eaLnBrk="1" hangingPunct="1"/>
              <a:t>27</a:t>
            </a:fld>
            <a:endParaRPr lang="en-US" altLang="en-US" sz="1400" b="0"/>
          </a:p>
        </p:txBody>
      </p:sp>
      <p:sp>
        <p:nvSpPr>
          <p:cNvPr id="28675" name="Rectangle 2">
            <a:extLst>
              <a:ext uri="{FF2B5EF4-FFF2-40B4-BE49-F238E27FC236}">
                <a16:creationId xmlns:a16="http://schemas.microsoft.com/office/drawing/2014/main" id="{32597A9A-C713-41A9-9DA5-3E3040F6502B}"/>
              </a:ext>
            </a:extLst>
          </p:cNvPr>
          <p:cNvSpPr>
            <a:spLocks noGrp="1" noChangeArrowheads="1"/>
          </p:cNvSpPr>
          <p:nvPr>
            <p:ph type="title"/>
          </p:nvPr>
        </p:nvSpPr>
        <p:spPr>
          <a:xfrm>
            <a:off x="1219200" y="228600"/>
            <a:ext cx="7772400" cy="1066800"/>
          </a:xfrm>
          <a:solidFill>
            <a:srgbClr val="7030A0"/>
          </a:solidFill>
          <a:ln w="38100">
            <a:solidFill>
              <a:schemeClr val="tx1"/>
            </a:solidFill>
            <a:miter lim="800000"/>
            <a:headEnd/>
            <a:tailEnd/>
          </a:ln>
        </p:spPr>
        <p:txBody>
          <a:bodyPr/>
          <a:lstStyle/>
          <a:p>
            <a:pPr eaLnBrk="1" hangingPunct="1"/>
            <a:r>
              <a:rPr lang="en-US" altLang="en-US" sz="3200" b="1">
                <a:solidFill>
                  <a:schemeClr val="bg1"/>
                </a:solidFill>
              </a:rPr>
              <a:t>4. Mammal: Buffalo/American Bison (I)</a:t>
            </a:r>
            <a:br>
              <a:rPr lang="en-US" altLang="en-US" sz="3200" b="1">
                <a:solidFill>
                  <a:schemeClr val="bg1"/>
                </a:solidFill>
              </a:rPr>
            </a:br>
            <a:r>
              <a:rPr lang="en-US" altLang="en-US" sz="2400" b="1" i="1">
                <a:solidFill>
                  <a:schemeClr val="bg1"/>
                </a:solidFill>
              </a:rPr>
              <a:t>Bison bison</a:t>
            </a:r>
            <a:endParaRPr lang="en-US" altLang="en-US" sz="3200" b="1">
              <a:solidFill>
                <a:schemeClr val="bg1"/>
              </a:solidFill>
            </a:endParaRPr>
          </a:p>
        </p:txBody>
      </p:sp>
      <p:sp>
        <p:nvSpPr>
          <p:cNvPr id="25603" name="Rectangle 3">
            <a:extLst>
              <a:ext uri="{FF2B5EF4-FFF2-40B4-BE49-F238E27FC236}">
                <a16:creationId xmlns:a16="http://schemas.microsoft.com/office/drawing/2014/main" id="{37FF259F-D768-4ADF-8441-CB76FF5817A6}"/>
              </a:ext>
            </a:extLst>
          </p:cNvPr>
          <p:cNvSpPr>
            <a:spLocks noGrp="1" noChangeArrowheads="1"/>
          </p:cNvSpPr>
          <p:nvPr>
            <p:ph type="body" idx="1"/>
          </p:nvPr>
        </p:nvSpPr>
        <p:spPr>
          <a:xfrm>
            <a:off x="152400" y="1447800"/>
            <a:ext cx="8763000" cy="5105400"/>
          </a:xfrm>
          <a:solidFill>
            <a:schemeClr val="bg1"/>
          </a:solidFill>
        </p:spPr>
        <p:txBody>
          <a:bodyPr/>
          <a:lstStyle/>
          <a:p>
            <a:pPr eaLnBrk="1" hangingPunct="1">
              <a:lnSpc>
                <a:spcPct val="80000"/>
              </a:lnSpc>
              <a:buFont typeface="Wingdings" panose="05000000000000000000" pitchFamily="2" charset="2"/>
              <a:buChar char="q"/>
            </a:pPr>
            <a:r>
              <a:rPr lang="en-US" altLang="en-US" sz="2400" b="1"/>
              <a:t>In the order Artiodactyla (even-toed mammals)</a:t>
            </a:r>
          </a:p>
          <a:p>
            <a:pPr lvl="1" eaLnBrk="1" hangingPunct="1">
              <a:lnSpc>
                <a:spcPct val="80000"/>
              </a:lnSpc>
              <a:buFont typeface="Wingdings" panose="05000000000000000000" pitchFamily="2" charset="2"/>
              <a:buChar char="q"/>
            </a:pPr>
            <a:r>
              <a:rPr lang="en-US" altLang="en-US" sz="2400" b="1"/>
              <a:t>Family Bovidae (which includes cattle, sheep, goats, &amp; antelopes)</a:t>
            </a:r>
          </a:p>
          <a:p>
            <a:pPr eaLnBrk="1" hangingPunct="1">
              <a:lnSpc>
                <a:spcPct val="80000"/>
              </a:lnSpc>
              <a:buFont typeface="Wingdings" panose="05000000000000000000" pitchFamily="2" charset="2"/>
              <a:buChar char="q"/>
            </a:pPr>
            <a:r>
              <a:rPr lang="en-US" altLang="en-US" sz="2400" b="1"/>
              <a:t>Bovids are among the world's largest land animals, and comprise much of the diets of many of the large carnivores of the world. </a:t>
            </a:r>
          </a:p>
          <a:p>
            <a:pPr eaLnBrk="1" hangingPunct="1">
              <a:lnSpc>
                <a:spcPct val="80000"/>
              </a:lnSpc>
              <a:buFont typeface="Wingdings" panose="05000000000000000000" pitchFamily="2" charset="2"/>
              <a:buChar char="q"/>
            </a:pPr>
            <a:r>
              <a:rPr lang="en-US" altLang="en-US" sz="2400" b="1"/>
              <a:t>Bovids have permanent horns that continue to grow throughout the animal's lifetime. </a:t>
            </a:r>
          </a:p>
          <a:p>
            <a:pPr lvl="1" eaLnBrk="1" hangingPunct="1">
              <a:lnSpc>
                <a:spcPct val="80000"/>
              </a:lnSpc>
              <a:buFont typeface="Wingdings" panose="05000000000000000000" pitchFamily="2" charset="2"/>
              <a:buChar char="q"/>
            </a:pPr>
            <a:r>
              <a:rPr lang="en-US" altLang="en-US" sz="2400" b="1"/>
              <a:t>Horns are grown by all adult bovid males and by females of most genera. </a:t>
            </a:r>
          </a:p>
          <a:p>
            <a:pPr lvl="1" eaLnBrk="1" hangingPunct="1">
              <a:lnSpc>
                <a:spcPct val="80000"/>
              </a:lnSpc>
              <a:buFont typeface="Wingdings" panose="05000000000000000000" pitchFamily="2" charset="2"/>
              <a:buChar char="q"/>
            </a:pPr>
            <a:r>
              <a:rPr lang="en-US" altLang="en-US" sz="2400" b="1"/>
              <a:t>The horn is composed of a bony core that is covered with a hard sheath of </a:t>
            </a:r>
            <a:r>
              <a:rPr lang="en-US" altLang="en-US" sz="2400" b="1">
                <a:solidFill>
                  <a:srgbClr val="7030A0"/>
                </a:solidFill>
              </a:rPr>
              <a:t>keratin</a:t>
            </a:r>
            <a:r>
              <a:rPr lang="en-US" altLang="en-US" sz="2400" b="1"/>
              <a:t>. </a:t>
            </a:r>
          </a:p>
          <a:p>
            <a:pPr eaLnBrk="1" hangingPunct="1">
              <a:lnSpc>
                <a:spcPct val="80000"/>
              </a:lnSpc>
              <a:buFont typeface="Wingdings" panose="05000000000000000000" pitchFamily="2" charset="2"/>
              <a:buChar char="q"/>
            </a:pPr>
            <a:r>
              <a:rPr lang="en-US" altLang="en-US" sz="2400" b="1"/>
              <a:t>The buffalo’s shaggy coat of hairs is adapted to withstand cold winters and hot summers. </a:t>
            </a:r>
          </a:p>
          <a:p>
            <a:pPr eaLnBrk="1" hangingPunct="1">
              <a:lnSpc>
                <a:spcPct val="80000"/>
              </a:lnSpc>
              <a:buFont typeface="Wingdings" panose="05000000000000000000" pitchFamily="2" charset="2"/>
              <a:buChar char="q"/>
            </a:pPr>
            <a:r>
              <a:rPr lang="en-US" altLang="en-US" sz="2400" b="1"/>
              <a:t>The shaggy coat is shed each spring and replaced with a shorter and lighter-colored summer coat of hairs.</a:t>
            </a:r>
          </a:p>
        </p:txBody>
      </p:sp>
      <p:pic>
        <p:nvPicPr>
          <p:cNvPr id="28677" name="Picture 4">
            <a:extLst>
              <a:ext uri="{FF2B5EF4-FFF2-40B4-BE49-F238E27FC236}">
                <a16:creationId xmlns:a16="http://schemas.microsoft.com/office/drawing/2014/main" id="{6AAA1CCB-635B-49CC-A2FD-2CB800320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025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AutoShape 6">
            <a:hlinkClick r:id="rId3" action="ppaction://hlinksldjump" highlightClick="1"/>
            <a:extLst>
              <a:ext uri="{FF2B5EF4-FFF2-40B4-BE49-F238E27FC236}">
                <a16:creationId xmlns:a16="http://schemas.microsoft.com/office/drawing/2014/main" id="{6E6998D0-0ECB-4E76-A3E4-296810A3CB17}"/>
              </a:ext>
            </a:extLst>
          </p:cNvPr>
          <p:cNvSpPr>
            <a:spLocks noChangeAspect="1" noChangeArrowheads="1"/>
          </p:cNvSpPr>
          <p:nvPr/>
        </p:nvSpPr>
        <p:spPr bwMode="auto">
          <a:xfrm>
            <a:off x="8001000" y="5181600"/>
            <a:ext cx="639763" cy="639763"/>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60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a:extLst>
              <a:ext uri="{FF2B5EF4-FFF2-40B4-BE49-F238E27FC236}">
                <a16:creationId xmlns:a16="http://schemas.microsoft.com/office/drawing/2014/main" id="{4C1E01F4-23B0-421E-BA95-2BC00E388FC8}"/>
              </a:ext>
            </a:extLst>
          </p:cNvPr>
          <p:cNvSpPr>
            <a:spLocks noGrp="1" noChangeArrowheads="1"/>
          </p:cNvSpPr>
          <p:nvPr>
            <p:ph type="body" idx="1"/>
          </p:nvPr>
        </p:nvSpPr>
        <p:spPr>
          <a:xfrm>
            <a:off x="228600" y="1219200"/>
            <a:ext cx="8686800" cy="5334000"/>
          </a:xfrm>
        </p:spPr>
        <p:txBody>
          <a:bodyPr/>
          <a:lstStyle/>
          <a:p>
            <a:pPr eaLnBrk="1" hangingPunct="1">
              <a:lnSpc>
                <a:spcPct val="80000"/>
              </a:lnSpc>
              <a:buFont typeface="Wingdings" panose="05000000000000000000" pitchFamily="2" charset="2"/>
              <a:buChar char="q"/>
            </a:pPr>
            <a:r>
              <a:rPr lang="en-US" altLang="en-US" sz="2400" b="1"/>
              <a:t>Rattlesnakes are </a:t>
            </a:r>
            <a:r>
              <a:rPr lang="en-US" altLang="en-US" sz="2400" b="1">
                <a:solidFill>
                  <a:srgbClr val="7030A0"/>
                </a:solidFill>
              </a:rPr>
              <a:t>ectotherms</a:t>
            </a:r>
            <a:r>
              <a:rPr lang="en-US" altLang="en-US" sz="2400" b="1"/>
              <a:t>.  Ectotherms often require long periods of basking in the sun to keep warm. </a:t>
            </a:r>
          </a:p>
          <a:p>
            <a:pPr eaLnBrk="1" hangingPunct="1">
              <a:lnSpc>
                <a:spcPct val="80000"/>
              </a:lnSpc>
              <a:buFont typeface="Wingdings" panose="05000000000000000000" pitchFamily="2" charset="2"/>
              <a:buChar char="q"/>
            </a:pPr>
            <a:r>
              <a:rPr lang="en-US" altLang="en-US" sz="2400" b="1"/>
              <a:t>The viper family (Viperidae) contains over 220 species of venomous snakes, including more than 30 species of rattlesnakes. </a:t>
            </a:r>
          </a:p>
          <a:p>
            <a:pPr eaLnBrk="1" hangingPunct="1">
              <a:lnSpc>
                <a:spcPct val="80000"/>
              </a:lnSpc>
              <a:buFont typeface="Wingdings" panose="05000000000000000000" pitchFamily="2" charset="2"/>
              <a:buChar char="q"/>
            </a:pPr>
            <a:r>
              <a:rPr lang="en-US" altLang="en-US" sz="2400" b="1"/>
              <a:t>The genus </a:t>
            </a:r>
            <a:r>
              <a:rPr lang="en-US" altLang="en-US" sz="2400" b="1" i="1"/>
              <a:t>Crotalus</a:t>
            </a:r>
            <a:r>
              <a:rPr lang="en-US" altLang="en-US" sz="2400" b="1"/>
              <a:t> are large snakes, &amp; can reach over 2 m in length.  The genus </a:t>
            </a:r>
            <a:r>
              <a:rPr lang="en-US" altLang="en-US" sz="2400" b="1" i="1"/>
              <a:t>Sistrurus</a:t>
            </a:r>
            <a:r>
              <a:rPr lang="en-US" altLang="en-US" sz="2400" b="1"/>
              <a:t> (3 species of pygmy rattlesnakes) only reaches around 80 cm in length.</a:t>
            </a:r>
          </a:p>
          <a:p>
            <a:pPr eaLnBrk="1" hangingPunct="1">
              <a:lnSpc>
                <a:spcPct val="80000"/>
              </a:lnSpc>
              <a:buFont typeface="Wingdings" panose="05000000000000000000" pitchFamily="2" charset="2"/>
              <a:buChar char="q"/>
            </a:pPr>
            <a:r>
              <a:rPr lang="en-US" altLang="en-US" sz="2400" b="1"/>
              <a:t>The earliest North American snakes in this family evolved about 5 million years ago. </a:t>
            </a:r>
          </a:p>
          <a:p>
            <a:pPr eaLnBrk="1" hangingPunct="1">
              <a:lnSpc>
                <a:spcPct val="80000"/>
              </a:lnSpc>
              <a:buFont typeface="Wingdings" panose="05000000000000000000" pitchFamily="2" charset="2"/>
              <a:buChar char="q"/>
            </a:pPr>
            <a:r>
              <a:rPr lang="en-US" altLang="en-US" sz="2400" b="1"/>
              <a:t>Most abundant in dry areas in the desert southwest US, though found throughout North and South America, from Canada to Argentina. </a:t>
            </a:r>
          </a:p>
          <a:p>
            <a:pPr eaLnBrk="1" hangingPunct="1">
              <a:lnSpc>
                <a:spcPct val="80000"/>
              </a:lnSpc>
              <a:buFont typeface="Wingdings" panose="05000000000000000000" pitchFamily="2" charset="2"/>
              <a:buChar char="q"/>
            </a:pPr>
            <a:r>
              <a:rPr lang="en-US" altLang="en-US" sz="2400" b="1"/>
              <a:t>In winter, rattlesnakes congregate in dens (up to as many as 200 snakes!) to keep warm. </a:t>
            </a:r>
          </a:p>
          <a:p>
            <a:pPr eaLnBrk="1" hangingPunct="1">
              <a:lnSpc>
                <a:spcPct val="80000"/>
              </a:lnSpc>
              <a:buFont typeface="Wingdings" panose="05000000000000000000" pitchFamily="2" charset="2"/>
              <a:buChar char="q"/>
            </a:pPr>
            <a:r>
              <a:rPr lang="en-US" altLang="en-US" sz="2400" b="1"/>
              <a:t>Covered with scales which help prevent </a:t>
            </a:r>
            <a:r>
              <a:rPr lang="en-US" altLang="en-US" sz="2400" b="1">
                <a:solidFill>
                  <a:srgbClr val="7030A0"/>
                </a:solidFill>
              </a:rPr>
              <a:t>desiccation</a:t>
            </a:r>
            <a:r>
              <a:rPr lang="en-US" altLang="en-US" sz="2400" b="1">
                <a:solidFill>
                  <a:schemeClr val="bg2"/>
                </a:solidFill>
              </a:rPr>
              <a:t> </a:t>
            </a:r>
            <a:r>
              <a:rPr lang="en-US" altLang="en-US" sz="2400" b="1"/>
              <a:t>(drying) and aid the animal in moving. </a:t>
            </a:r>
          </a:p>
          <a:p>
            <a:pPr lvl="1" eaLnBrk="1" hangingPunct="1">
              <a:lnSpc>
                <a:spcPct val="80000"/>
              </a:lnSpc>
              <a:buFontTx/>
              <a:buNone/>
            </a:pPr>
            <a:endParaRPr lang="en-US" altLang="en-US" sz="1800" b="1"/>
          </a:p>
        </p:txBody>
      </p:sp>
      <p:sp>
        <p:nvSpPr>
          <p:cNvPr id="29699" name="Slide Number Placeholder 5">
            <a:extLst>
              <a:ext uri="{FF2B5EF4-FFF2-40B4-BE49-F238E27FC236}">
                <a16:creationId xmlns:a16="http://schemas.microsoft.com/office/drawing/2014/main" id="{56448933-3579-4987-BAEE-CB493A50E61B}"/>
              </a:ext>
            </a:extLst>
          </p:cNvPr>
          <p:cNvSpPr>
            <a:spLocks noGrp="1"/>
          </p:cNvSpPr>
          <p:nvPr>
            <p:ph type="sldNum" sz="quarter" idx="12"/>
          </p:nvPr>
        </p:nvSpPr>
        <p:spPr>
          <a:xfrm>
            <a:off x="6781800" y="638175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B135624D-24A0-4B5E-831A-384D2669892D}" type="slidenum">
              <a:rPr lang="en-US" altLang="en-US" sz="1400" b="0"/>
              <a:pPr eaLnBrk="1" hangingPunct="1"/>
              <a:t>28</a:t>
            </a:fld>
            <a:endParaRPr lang="en-US" altLang="en-US" sz="1400" b="0"/>
          </a:p>
        </p:txBody>
      </p:sp>
      <p:graphicFrame>
        <p:nvGraphicFramePr>
          <p:cNvPr id="29700" name="Object 4">
            <a:extLst>
              <a:ext uri="{FF2B5EF4-FFF2-40B4-BE49-F238E27FC236}">
                <a16:creationId xmlns:a16="http://schemas.microsoft.com/office/drawing/2014/main" id="{A618D82C-5EF9-4249-9E22-A328C5B3D3E0}"/>
              </a:ext>
            </a:extLst>
          </p:cNvPr>
          <p:cNvGraphicFramePr>
            <a:graphicFrameLocks noGrp="1" noChangeAspect="1"/>
          </p:cNvGraphicFramePr>
          <p:nvPr>
            <p:ph idx="4294967295"/>
          </p:nvPr>
        </p:nvGraphicFramePr>
        <p:xfrm>
          <a:off x="304800" y="0"/>
          <a:ext cx="1676400" cy="1150938"/>
        </p:xfrm>
        <a:graphic>
          <a:graphicData uri="http://schemas.openxmlformats.org/presentationml/2006/ole">
            <mc:AlternateContent xmlns:mc="http://schemas.openxmlformats.org/markup-compatibility/2006">
              <mc:Choice xmlns:v="urn:schemas-microsoft-com:vml" Requires="v">
                <p:oleObj spid="_x0000_s29703" r:id="rId3" imgW="971686" imgH="666667" progId="">
                  <p:embed/>
                </p:oleObj>
              </mc:Choice>
              <mc:Fallback>
                <p:oleObj r:id="rId3" imgW="971686" imgH="666667" progId="">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16764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1" name="Text Box 7">
            <a:extLst>
              <a:ext uri="{FF2B5EF4-FFF2-40B4-BE49-F238E27FC236}">
                <a16:creationId xmlns:a16="http://schemas.microsoft.com/office/drawing/2014/main" id="{66A5F583-D18A-4E32-A373-CC47A08DA6F6}"/>
              </a:ext>
            </a:extLst>
          </p:cNvPr>
          <p:cNvSpPr txBox="1">
            <a:spLocks noChangeArrowheads="1"/>
          </p:cNvSpPr>
          <p:nvPr/>
        </p:nvSpPr>
        <p:spPr bwMode="auto">
          <a:xfrm>
            <a:off x="2209800" y="152400"/>
            <a:ext cx="5791200" cy="954088"/>
          </a:xfrm>
          <a:prstGeom prst="rect">
            <a:avLst/>
          </a:prstGeom>
          <a:solidFill>
            <a:srgbClr val="7030A0"/>
          </a:solidFill>
          <a:ln w="38100">
            <a:solidFill>
              <a:schemeClr val="tx1"/>
            </a:solidFill>
            <a:miter lim="800000"/>
            <a:headEnd/>
            <a:tailEnd/>
          </a:ln>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chemeClr val="bg1"/>
                </a:solidFill>
              </a:rPr>
              <a:t>5. Reptile: Rattlesnake (F)</a:t>
            </a:r>
          </a:p>
          <a:p>
            <a:pPr algn="ctr" eaLnBrk="1" hangingPunct="1"/>
            <a:r>
              <a:rPr lang="en-US" altLang="en-US" sz="2400" i="1">
                <a:solidFill>
                  <a:schemeClr val="bg1"/>
                </a:solidFill>
              </a:rPr>
              <a:t>Crotalus sp.</a:t>
            </a:r>
            <a:r>
              <a:rPr lang="en-US" altLang="en-US" sz="2400">
                <a:solidFill>
                  <a:schemeClr val="bg1"/>
                </a:solidFill>
              </a:rPr>
              <a:t> or </a:t>
            </a:r>
            <a:r>
              <a:rPr lang="en-US" altLang="en-US" sz="2400" i="1">
                <a:solidFill>
                  <a:schemeClr val="bg1"/>
                </a:solidFill>
              </a:rPr>
              <a:t>Sistrurus sp.</a:t>
            </a:r>
          </a:p>
        </p:txBody>
      </p:sp>
      <p:sp>
        <p:nvSpPr>
          <p:cNvPr id="26632" name="AutoShape 8">
            <a:hlinkClick r:id="rId5" action="ppaction://hlinksldjump" highlightClick="1"/>
            <a:extLst>
              <a:ext uri="{FF2B5EF4-FFF2-40B4-BE49-F238E27FC236}">
                <a16:creationId xmlns:a16="http://schemas.microsoft.com/office/drawing/2014/main" id="{00AF20B2-94E4-4943-9D09-1564EF417432}"/>
              </a:ext>
            </a:extLst>
          </p:cNvPr>
          <p:cNvSpPr>
            <a:spLocks noChangeArrowheads="1"/>
          </p:cNvSpPr>
          <p:nvPr/>
        </p:nvSpPr>
        <p:spPr bwMode="auto">
          <a:xfrm>
            <a:off x="8305800" y="457200"/>
            <a:ext cx="585788" cy="533400"/>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66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3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63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6630">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56B05CD3-9CCF-4187-A8ED-959CC97F6CA4}"/>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C3D127BE-976F-4D01-8ADB-2D2ADB83379D}" type="slidenum">
              <a:rPr lang="en-US" altLang="en-US" sz="1400" b="0"/>
              <a:pPr eaLnBrk="1" hangingPunct="1"/>
              <a:t>29</a:t>
            </a:fld>
            <a:endParaRPr lang="en-US" altLang="en-US" sz="1400" b="0"/>
          </a:p>
        </p:txBody>
      </p:sp>
      <p:sp>
        <p:nvSpPr>
          <p:cNvPr id="30723" name="Rectangle 2">
            <a:extLst>
              <a:ext uri="{FF2B5EF4-FFF2-40B4-BE49-F238E27FC236}">
                <a16:creationId xmlns:a16="http://schemas.microsoft.com/office/drawing/2014/main" id="{FE908319-6087-409C-9D6C-EACE0466A83C}"/>
              </a:ext>
            </a:extLst>
          </p:cNvPr>
          <p:cNvSpPr>
            <a:spLocks noGrp="1" noChangeArrowheads="1"/>
          </p:cNvSpPr>
          <p:nvPr>
            <p:ph type="title"/>
          </p:nvPr>
        </p:nvSpPr>
        <p:spPr>
          <a:xfrm>
            <a:off x="1752600" y="304800"/>
            <a:ext cx="5943600" cy="808038"/>
          </a:xfrm>
          <a:solidFill>
            <a:srgbClr val="7030A0"/>
          </a:solidFill>
          <a:ln w="38100">
            <a:solidFill>
              <a:schemeClr val="tx1"/>
            </a:solidFill>
            <a:miter lim="800000"/>
            <a:headEnd/>
            <a:tailEnd/>
          </a:ln>
        </p:spPr>
        <p:txBody>
          <a:bodyPr/>
          <a:lstStyle/>
          <a:p>
            <a:pPr marL="838200" indent="-838200" eaLnBrk="1" hangingPunct="1"/>
            <a:r>
              <a:rPr lang="en-US" altLang="en-US" sz="3200" b="1">
                <a:solidFill>
                  <a:schemeClr val="bg1"/>
                </a:solidFill>
              </a:rPr>
              <a:t>6. Mammal: Black Bear (H)</a:t>
            </a:r>
            <a:br>
              <a:rPr lang="en-US" altLang="en-US" sz="3200" b="1">
                <a:solidFill>
                  <a:schemeClr val="bg1"/>
                </a:solidFill>
              </a:rPr>
            </a:br>
            <a:r>
              <a:rPr lang="en-US" altLang="en-US" sz="2400" b="1" i="1">
                <a:solidFill>
                  <a:schemeClr val="bg1"/>
                </a:solidFill>
              </a:rPr>
              <a:t>Ursus americanus</a:t>
            </a:r>
            <a:endParaRPr lang="en-US" altLang="en-US" sz="3200" b="1">
              <a:solidFill>
                <a:schemeClr val="bg1"/>
              </a:solidFill>
            </a:endParaRPr>
          </a:p>
        </p:txBody>
      </p:sp>
      <p:sp>
        <p:nvSpPr>
          <p:cNvPr id="32771" name="Rectangle 3">
            <a:extLst>
              <a:ext uri="{FF2B5EF4-FFF2-40B4-BE49-F238E27FC236}">
                <a16:creationId xmlns:a16="http://schemas.microsoft.com/office/drawing/2014/main" id="{4C6F7731-3DC9-4C4C-8550-1F1362C348D6}"/>
              </a:ext>
            </a:extLst>
          </p:cNvPr>
          <p:cNvSpPr>
            <a:spLocks noGrp="1" noChangeArrowheads="1"/>
          </p:cNvSpPr>
          <p:nvPr>
            <p:ph type="body" idx="1"/>
          </p:nvPr>
        </p:nvSpPr>
        <p:spPr>
          <a:xfrm>
            <a:off x="152400" y="1371600"/>
            <a:ext cx="8763000" cy="5029200"/>
          </a:xfrm>
        </p:spPr>
        <p:txBody>
          <a:bodyPr/>
          <a:lstStyle/>
          <a:p>
            <a:pPr eaLnBrk="1" hangingPunct="1">
              <a:lnSpc>
                <a:spcPct val="80000"/>
              </a:lnSpc>
              <a:buFont typeface="Wingdings" panose="05000000000000000000" pitchFamily="2" charset="2"/>
              <a:buChar char="q"/>
            </a:pPr>
            <a:r>
              <a:rPr lang="en-US" altLang="en-US" sz="2400" b="1"/>
              <a:t>The 8 species of bears are in the family Ursidae.</a:t>
            </a:r>
          </a:p>
          <a:p>
            <a:pPr eaLnBrk="1" hangingPunct="1">
              <a:lnSpc>
                <a:spcPct val="80000"/>
              </a:lnSpc>
              <a:buFont typeface="Wingdings" panose="05000000000000000000" pitchFamily="2" charset="2"/>
              <a:buChar char="q"/>
            </a:pPr>
            <a:r>
              <a:rPr lang="en-US" altLang="en-US" sz="2400" b="1"/>
              <a:t>Bears occur in a variety of habitats, from arctic ice floes to tropical rain forests. </a:t>
            </a:r>
          </a:p>
          <a:p>
            <a:pPr eaLnBrk="1" hangingPunct="1">
              <a:lnSpc>
                <a:spcPct val="80000"/>
              </a:lnSpc>
              <a:buFont typeface="Wingdings" panose="05000000000000000000" pitchFamily="2" charset="2"/>
              <a:buChar char="q"/>
            </a:pPr>
            <a:r>
              <a:rPr lang="en-US" altLang="en-US" sz="2400" b="1"/>
              <a:t>All bear species except polar bears go through a period of deep sleep (</a:t>
            </a:r>
            <a:r>
              <a:rPr lang="en-US" altLang="en-US" sz="2400" b="1">
                <a:solidFill>
                  <a:srgbClr val="7030A0"/>
                </a:solidFill>
              </a:rPr>
              <a:t>hibernation</a:t>
            </a:r>
            <a:r>
              <a:rPr lang="en-US" altLang="en-US" sz="2400" b="1"/>
              <a:t>) during the winter. </a:t>
            </a:r>
          </a:p>
          <a:p>
            <a:pPr eaLnBrk="1" hangingPunct="1">
              <a:lnSpc>
                <a:spcPct val="80000"/>
              </a:lnSpc>
              <a:buFont typeface="Wingdings" panose="05000000000000000000" pitchFamily="2" charset="2"/>
              <a:buChar char="q"/>
            </a:pPr>
            <a:r>
              <a:rPr lang="en-US" altLang="en-US" sz="2400" b="1"/>
              <a:t>Though all bears are in the order Carnivora, nearly all bears are highly omnivorous (eat both plant &amp; animal matter), with the exceptions of the almost exclusively carnivorous polar bear and the herbivorous panda.</a:t>
            </a:r>
          </a:p>
          <a:p>
            <a:pPr eaLnBrk="1" hangingPunct="1">
              <a:buFont typeface="Wingdings" panose="05000000000000000000" pitchFamily="2" charset="2"/>
              <a:buChar char="q"/>
            </a:pPr>
            <a:r>
              <a:rPr lang="en-US" altLang="en-US" sz="2400" b="1"/>
              <a:t>Some black bears have brown or gray and black coats.</a:t>
            </a:r>
          </a:p>
          <a:p>
            <a:pPr eaLnBrk="1" hangingPunct="1">
              <a:buFont typeface="Wingdings" panose="05000000000000000000" pitchFamily="2" charset="2"/>
              <a:buChar char="q"/>
            </a:pPr>
            <a:r>
              <a:rPr lang="en-US" altLang="en-US" sz="2400" b="1"/>
              <a:t>Bear fur is not as thick as the fur of mink and weasels that are active all winter.</a:t>
            </a:r>
          </a:p>
          <a:p>
            <a:pPr eaLnBrk="1" hangingPunct="1">
              <a:buFont typeface="Wingdings" panose="05000000000000000000" pitchFamily="2" charset="2"/>
              <a:buChar char="q"/>
            </a:pPr>
            <a:r>
              <a:rPr lang="en-US" altLang="en-US" sz="2400" b="1"/>
              <a:t>Bears accumulate a lot of fat under their skin during the summer months, to help keep them warm during winter hibernation. </a:t>
            </a:r>
          </a:p>
          <a:p>
            <a:pPr eaLnBrk="1" hangingPunct="1">
              <a:lnSpc>
                <a:spcPct val="80000"/>
              </a:lnSpc>
              <a:buFont typeface="Wingdings" panose="05000000000000000000" pitchFamily="2" charset="2"/>
              <a:buChar char="q"/>
            </a:pPr>
            <a:endParaRPr lang="en-US" altLang="en-US" sz="2400" b="1"/>
          </a:p>
          <a:p>
            <a:pPr lvl="1" eaLnBrk="1" hangingPunct="1">
              <a:lnSpc>
                <a:spcPct val="80000"/>
              </a:lnSpc>
              <a:buFont typeface="Wingdings" panose="05000000000000000000" pitchFamily="2" charset="2"/>
              <a:buChar char="q"/>
            </a:pPr>
            <a:endParaRPr lang="en-US" altLang="en-US" b="1"/>
          </a:p>
          <a:p>
            <a:pPr lvl="1" eaLnBrk="1" hangingPunct="1">
              <a:lnSpc>
                <a:spcPct val="80000"/>
              </a:lnSpc>
              <a:buFont typeface="Wingdings" panose="05000000000000000000" pitchFamily="2" charset="2"/>
              <a:buChar char="q"/>
            </a:pPr>
            <a:endParaRPr lang="en-US" altLang="en-US" b="1"/>
          </a:p>
        </p:txBody>
      </p:sp>
      <p:pic>
        <p:nvPicPr>
          <p:cNvPr id="30725" name="Picture 4">
            <a:extLst>
              <a:ext uri="{FF2B5EF4-FFF2-40B4-BE49-F238E27FC236}">
                <a16:creationId xmlns:a16="http://schemas.microsoft.com/office/drawing/2014/main" id="{AF16C9C9-6687-4DC9-887A-89B2071AA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1279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4">
            <a:hlinkClick r:id="rId3" action="ppaction://hlinksldjump" highlightClick="1"/>
            <a:extLst>
              <a:ext uri="{FF2B5EF4-FFF2-40B4-BE49-F238E27FC236}">
                <a16:creationId xmlns:a16="http://schemas.microsoft.com/office/drawing/2014/main" id="{5DF8C39A-42CC-4497-BBBA-56A04AE77E80}"/>
              </a:ext>
            </a:extLst>
          </p:cNvPr>
          <p:cNvSpPr>
            <a:spLocks noChangeArrowheads="1"/>
          </p:cNvSpPr>
          <p:nvPr/>
        </p:nvSpPr>
        <p:spPr bwMode="auto">
          <a:xfrm>
            <a:off x="8229600" y="685800"/>
            <a:ext cx="585788" cy="509588"/>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lide Number Placeholder 5">
            <a:extLst>
              <a:ext uri="{FF2B5EF4-FFF2-40B4-BE49-F238E27FC236}">
                <a16:creationId xmlns:a16="http://schemas.microsoft.com/office/drawing/2014/main" id="{56E0D121-C222-4FD1-AEC5-592BC7380061}"/>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EAB1B1C9-5A19-4B22-9D05-72959CFD7D23}" type="slidenum">
              <a:rPr lang="en-US" altLang="en-US" sz="1400" b="0"/>
              <a:pPr eaLnBrk="1" hangingPunct="1"/>
              <a:t>3</a:t>
            </a:fld>
            <a:endParaRPr lang="en-US" altLang="en-US" sz="1400" b="0"/>
          </a:p>
        </p:txBody>
      </p:sp>
      <p:sp>
        <p:nvSpPr>
          <p:cNvPr id="4099" name="Rectangle 1026">
            <a:extLst>
              <a:ext uri="{FF2B5EF4-FFF2-40B4-BE49-F238E27FC236}">
                <a16:creationId xmlns:a16="http://schemas.microsoft.com/office/drawing/2014/main" id="{AC11B925-BF59-476B-861F-06DBC3C012FA}"/>
              </a:ext>
            </a:extLst>
          </p:cNvPr>
          <p:cNvSpPr>
            <a:spLocks noGrp="1" noChangeArrowheads="1"/>
          </p:cNvSpPr>
          <p:nvPr>
            <p:ph type="body" idx="1"/>
          </p:nvPr>
        </p:nvSpPr>
        <p:spPr>
          <a:xfrm>
            <a:off x="304800" y="990600"/>
            <a:ext cx="8458200" cy="5715000"/>
          </a:xfrm>
        </p:spPr>
        <p:txBody>
          <a:bodyPr/>
          <a:lstStyle/>
          <a:p>
            <a:pPr marL="609600" indent="-609600" eaLnBrk="1" hangingPunct="1">
              <a:buFontTx/>
              <a:buNone/>
            </a:pPr>
            <a:r>
              <a:rPr lang="en-US" altLang="en-US" sz="1800" b="1">
                <a:solidFill>
                  <a:srgbClr val="FF0000"/>
                </a:solidFill>
              </a:rPr>
              <a:t>Click on underlined text to go to information and exercises!</a:t>
            </a:r>
          </a:p>
          <a:p>
            <a:pPr marL="609600" indent="-609600" eaLnBrk="1" hangingPunct="1">
              <a:buFontTx/>
              <a:buNone/>
            </a:pPr>
            <a:r>
              <a:rPr lang="en-US" altLang="en-US" sz="2400" b="1">
                <a:hlinkClick r:id="rId2" action="ppaction://hlinksldjump"/>
              </a:rPr>
              <a:t>Materials List </a:t>
            </a:r>
            <a:endParaRPr lang="en-US" altLang="en-US" sz="2400" b="1"/>
          </a:p>
          <a:p>
            <a:pPr marL="609600" indent="-609600" eaLnBrk="1" hangingPunct="1">
              <a:buFontTx/>
              <a:buNone/>
            </a:pPr>
            <a:r>
              <a:rPr lang="en-US" altLang="en-US" sz="1600" b="1" i="1">
                <a:solidFill>
                  <a:srgbClr val="FF0000"/>
                </a:solidFill>
              </a:rPr>
              <a:t>Best not to let students see this until they have completed Exercise 1!</a:t>
            </a:r>
            <a:endParaRPr lang="en-US" altLang="en-US" sz="1600" b="1" i="1">
              <a:solidFill>
                <a:srgbClr val="FF0000"/>
              </a:solidFill>
              <a:hlinkClick r:id="rId3" action="ppaction://hlinksldjump"/>
            </a:endParaRPr>
          </a:p>
          <a:p>
            <a:pPr marL="609600" indent="-609600" eaLnBrk="1" hangingPunct="1">
              <a:buFontTx/>
              <a:buNone/>
            </a:pPr>
            <a:r>
              <a:rPr lang="en-US" altLang="en-US" sz="2400" b="1">
                <a:hlinkClick r:id="rId3" action="ppaction://hlinksldjump"/>
              </a:rPr>
              <a:t>Introduction</a:t>
            </a:r>
            <a:endParaRPr lang="en-US" altLang="en-US" sz="2400" b="1"/>
          </a:p>
          <a:p>
            <a:pPr marL="609600" indent="-609600" eaLnBrk="1" hangingPunct="1">
              <a:buFontTx/>
              <a:buNone/>
            </a:pPr>
            <a:r>
              <a:rPr lang="en-US" altLang="en-US" sz="2400" b="1">
                <a:hlinkClick r:id="rId4" action="ppaction://hlinksldjump"/>
              </a:rPr>
              <a:t>Exercise 1. Animal Covering Match</a:t>
            </a:r>
            <a:endParaRPr lang="en-US" altLang="en-US" sz="2400" b="1"/>
          </a:p>
          <a:p>
            <a:pPr marL="609600" indent="-609600" eaLnBrk="1" hangingPunct="1">
              <a:buFontTx/>
              <a:buNone/>
            </a:pPr>
            <a:r>
              <a:rPr lang="en-US" altLang="en-US" sz="1800" b="1" i="1">
                <a:solidFill>
                  <a:srgbClr val="0070C0"/>
                </a:solidFill>
              </a:rPr>
              <a:t>Mathematics: Grouping like objects </a:t>
            </a:r>
            <a:r>
              <a:rPr lang="en-US" altLang="en-US" sz="3600" i="1"/>
              <a:t> </a:t>
            </a:r>
            <a:endParaRPr lang="en-US" altLang="en-US" sz="3600"/>
          </a:p>
          <a:p>
            <a:pPr marL="609600" indent="-609600" eaLnBrk="1" hangingPunct="1">
              <a:buFontTx/>
              <a:buNone/>
            </a:pPr>
            <a:r>
              <a:rPr lang="en-US" altLang="en-US" sz="2400" b="1">
                <a:hlinkClick r:id="rId5" action="ppaction://hlinksldjump"/>
              </a:rPr>
              <a:t>Exercise 2. Insulation Power</a:t>
            </a:r>
          </a:p>
          <a:p>
            <a:pPr marL="609600" indent="-609600" eaLnBrk="1" hangingPunct="1">
              <a:buFontTx/>
              <a:buNone/>
            </a:pPr>
            <a:r>
              <a:rPr lang="en-US" altLang="en-US" sz="1800" b="1" i="1">
                <a:solidFill>
                  <a:srgbClr val="0070C0"/>
                </a:solidFill>
              </a:rPr>
              <a:t>Mathematics: Measuring length with a ruler, measuring temperature with a thermometer, ranking measurements, forming a hypothesis, recording and plotting data</a:t>
            </a:r>
            <a:endParaRPr lang="en-US" altLang="en-US" sz="1800" b="1">
              <a:solidFill>
                <a:srgbClr val="0070C0"/>
              </a:solidFill>
            </a:endParaRPr>
          </a:p>
          <a:p>
            <a:pPr marL="609600" indent="-609600" eaLnBrk="1" hangingPunct="1">
              <a:buFontTx/>
              <a:buNone/>
            </a:pPr>
            <a:r>
              <a:rPr lang="en-US" altLang="en-US" sz="2400" b="1">
                <a:hlinkClick r:id="rId6" action="ppaction://hlinksldjump"/>
              </a:rPr>
              <a:t>Exercise 3. Keeping Warm </a:t>
            </a:r>
            <a:endParaRPr lang="en-US" altLang="en-US" sz="2400" b="1"/>
          </a:p>
          <a:p>
            <a:pPr marL="609600" indent="-609600" eaLnBrk="1" hangingPunct="1">
              <a:buFontTx/>
              <a:buNone/>
            </a:pPr>
            <a:r>
              <a:rPr lang="en-US" altLang="en-US" sz="1800" b="1" i="1">
                <a:solidFill>
                  <a:srgbClr val="0070C0"/>
                </a:solidFill>
              </a:rPr>
              <a:t>Mathematics: Converting between  and K, variables, providing qualitative descriptions of relations described by linear equations, deriving formulas</a:t>
            </a:r>
            <a:endParaRPr lang="en-US" altLang="en-US" sz="1800" b="1">
              <a:solidFill>
                <a:srgbClr val="0070C0"/>
              </a:solidFill>
            </a:endParaRPr>
          </a:p>
          <a:p>
            <a:pPr marL="609600" indent="-609600" eaLnBrk="1" hangingPunct="1">
              <a:buFontTx/>
              <a:buNone/>
            </a:pPr>
            <a:r>
              <a:rPr lang="en-US" altLang="en-US" sz="2400" b="1">
                <a:hlinkClick r:id="rId7" action="ppaction://hlinksldjump"/>
              </a:rPr>
              <a:t>Suggested Readings &amp; Links</a:t>
            </a:r>
            <a:endParaRPr lang="en-US" altLang="en-US" sz="2400" b="1"/>
          </a:p>
          <a:p>
            <a:pPr marL="609600" indent="-609600" eaLnBrk="1" hangingPunct="1">
              <a:buFontTx/>
              <a:buNone/>
            </a:pPr>
            <a:endParaRPr lang="en-US" altLang="en-US" sz="2400" b="1"/>
          </a:p>
        </p:txBody>
      </p:sp>
      <p:sp>
        <p:nvSpPr>
          <p:cNvPr id="91139" name="Rectangle 1027">
            <a:extLst>
              <a:ext uri="{FF2B5EF4-FFF2-40B4-BE49-F238E27FC236}">
                <a16:creationId xmlns:a16="http://schemas.microsoft.com/office/drawing/2014/main" id="{9882E657-1D86-4CB1-BABA-3F8BBF63E9B8}"/>
              </a:ext>
            </a:extLst>
          </p:cNvPr>
          <p:cNvSpPr>
            <a:spLocks noGrp="1" noChangeArrowheads="1"/>
          </p:cNvSpPr>
          <p:nvPr>
            <p:ph type="title"/>
          </p:nvPr>
        </p:nvSpPr>
        <p:spPr>
          <a:xfrm>
            <a:off x="381000" y="228600"/>
            <a:ext cx="8382000" cy="655638"/>
          </a:xfrm>
          <a:solidFill>
            <a:schemeClr val="bg1">
              <a:lumMod val="50000"/>
            </a:schemeClr>
          </a:solidFill>
          <a:ln w="38100">
            <a:solidFill>
              <a:schemeClr val="tx1"/>
            </a:solidFill>
          </a:ln>
        </p:spPr>
        <p:txBody>
          <a:bodyPr/>
          <a:lstStyle/>
          <a:p>
            <a:pPr eaLnBrk="1" hangingPunct="1">
              <a:defRPr/>
            </a:pPr>
            <a:r>
              <a:rPr lang="en-US" sz="3200" b="1" dirty="0">
                <a:solidFill>
                  <a:schemeClr val="bg1"/>
                </a:solidFill>
              </a:rPr>
              <a:t>Homepage Unit 3: Fur, Feathers, &amp; Scales</a:t>
            </a:r>
          </a:p>
        </p:txBody>
      </p:sp>
      <p:sp>
        <p:nvSpPr>
          <p:cNvPr id="4101" name="Text Box 5">
            <a:extLst>
              <a:ext uri="{FF2B5EF4-FFF2-40B4-BE49-F238E27FC236}">
                <a16:creationId xmlns:a16="http://schemas.microsoft.com/office/drawing/2014/main" id="{793BCE15-5CE3-40DB-9D18-5512BD62E414}"/>
              </a:ext>
            </a:extLst>
          </p:cNvPr>
          <p:cNvSpPr txBox="1">
            <a:spLocks noChangeArrowheads="1"/>
          </p:cNvSpPr>
          <p:nvPr/>
        </p:nvSpPr>
        <p:spPr bwMode="auto">
          <a:xfrm>
            <a:off x="5867400" y="2438400"/>
            <a:ext cx="2743200" cy="13239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000"/>
              <a:t>Clicking the       icon on other slides will bring you back to this page!</a:t>
            </a:r>
          </a:p>
        </p:txBody>
      </p:sp>
      <p:sp>
        <p:nvSpPr>
          <p:cNvPr id="4102" name="AutoShape 4">
            <a:hlinkClick r:id="" action="ppaction://noaction" highlightClick="1"/>
            <a:extLst>
              <a:ext uri="{FF2B5EF4-FFF2-40B4-BE49-F238E27FC236}">
                <a16:creationId xmlns:a16="http://schemas.microsoft.com/office/drawing/2014/main" id="{E9C7E7CC-ACA0-409A-B030-2179EFA77606}"/>
              </a:ext>
            </a:extLst>
          </p:cNvPr>
          <p:cNvSpPr>
            <a:spLocks noChangeArrowheads="1"/>
          </p:cNvSpPr>
          <p:nvPr/>
        </p:nvSpPr>
        <p:spPr bwMode="auto">
          <a:xfrm>
            <a:off x="7467600" y="2438400"/>
            <a:ext cx="365125" cy="365125"/>
          </a:xfrm>
          <a:prstGeom prst="actionButtonHome">
            <a:avLst/>
          </a:prstGeom>
          <a:solidFill>
            <a:srgbClr val="969696"/>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28E0BEE5-B672-4A43-B701-B587B5AFED0E}"/>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00179FA4-6277-45ED-AAF6-1DD238E8B257}" type="slidenum">
              <a:rPr lang="en-US" altLang="en-US" sz="1400" b="0"/>
              <a:pPr eaLnBrk="1" hangingPunct="1"/>
              <a:t>30</a:t>
            </a:fld>
            <a:endParaRPr lang="en-US" altLang="en-US" sz="1400" b="0"/>
          </a:p>
        </p:txBody>
      </p:sp>
      <p:sp>
        <p:nvSpPr>
          <p:cNvPr id="31747" name="Rectangle 2">
            <a:extLst>
              <a:ext uri="{FF2B5EF4-FFF2-40B4-BE49-F238E27FC236}">
                <a16:creationId xmlns:a16="http://schemas.microsoft.com/office/drawing/2014/main" id="{1107D4FB-EC52-48D8-A77F-90D85C379D28}"/>
              </a:ext>
            </a:extLst>
          </p:cNvPr>
          <p:cNvSpPr>
            <a:spLocks noGrp="1" noChangeArrowheads="1"/>
          </p:cNvSpPr>
          <p:nvPr>
            <p:ph type="title"/>
          </p:nvPr>
        </p:nvSpPr>
        <p:spPr>
          <a:xfrm>
            <a:off x="2209800" y="304800"/>
            <a:ext cx="5943600" cy="884238"/>
          </a:xfrm>
          <a:solidFill>
            <a:srgbClr val="7030A0"/>
          </a:solidFill>
          <a:ln w="38100">
            <a:solidFill>
              <a:schemeClr val="tx1"/>
            </a:solidFill>
            <a:miter lim="800000"/>
            <a:headEnd/>
            <a:tailEnd/>
          </a:ln>
        </p:spPr>
        <p:txBody>
          <a:bodyPr/>
          <a:lstStyle/>
          <a:p>
            <a:pPr eaLnBrk="1" hangingPunct="1"/>
            <a:br>
              <a:rPr lang="en-US" altLang="en-US" sz="3200" b="1">
                <a:solidFill>
                  <a:schemeClr val="bg1"/>
                </a:solidFill>
              </a:rPr>
            </a:br>
            <a:br>
              <a:rPr lang="en-US" altLang="en-US" sz="3200" b="1">
                <a:solidFill>
                  <a:schemeClr val="bg1"/>
                </a:solidFill>
              </a:rPr>
            </a:br>
            <a:r>
              <a:rPr lang="en-US" altLang="en-US" sz="3200" b="1">
                <a:solidFill>
                  <a:schemeClr val="bg1"/>
                </a:solidFill>
              </a:rPr>
              <a:t>7. Mammal: Coyote (L)</a:t>
            </a:r>
            <a:br>
              <a:rPr lang="en-US" altLang="en-US" sz="3200" b="1">
                <a:solidFill>
                  <a:schemeClr val="bg1"/>
                </a:solidFill>
              </a:rPr>
            </a:br>
            <a:r>
              <a:rPr lang="en-US" altLang="en-US" sz="2400" b="1" i="1">
                <a:solidFill>
                  <a:schemeClr val="bg1"/>
                </a:solidFill>
              </a:rPr>
              <a:t>Canis latrans</a:t>
            </a:r>
            <a:br>
              <a:rPr lang="en-US" altLang="en-US" sz="3200" b="1">
                <a:solidFill>
                  <a:schemeClr val="bg1"/>
                </a:solidFill>
              </a:rPr>
            </a:br>
            <a:br>
              <a:rPr lang="en-US" altLang="en-US" sz="3200" b="1">
                <a:solidFill>
                  <a:schemeClr val="bg1"/>
                </a:solidFill>
              </a:rPr>
            </a:br>
            <a:endParaRPr lang="en-US" altLang="en-US" sz="3200" b="1">
              <a:solidFill>
                <a:schemeClr val="bg1"/>
              </a:solidFill>
            </a:endParaRPr>
          </a:p>
        </p:txBody>
      </p:sp>
      <p:sp>
        <p:nvSpPr>
          <p:cNvPr id="34819" name="Rectangle 3">
            <a:extLst>
              <a:ext uri="{FF2B5EF4-FFF2-40B4-BE49-F238E27FC236}">
                <a16:creationId xmlns:a16="http://schemas.microsoft.com/office/drawing/2014/main" id="{B4E14DF0-078B-44E2-8BB3-15A9CAB4243D}"/>
              </a:ext>
            </a:extLst>
          </p:cNvPr>
          <p:cNvSpPr>
            <a:spLocks noGrp="1" noChangeArrowheads="1"/>
          </p:cNvSpPr>
          <p:nvPr>
            <p:ph type="body" idx="1"/>
          </p:nvPr>
        </p:nvSpPr>
        <p:spPr>
          <a:xfrm>
            <a:off x="152400" y="1447800"/>
            <a:ext cx="8686800" cy="5257800"/>
          </a:xfrm>
        </p:spPr>
        <p:txBody>
          <a:bodyPr/>
          <a:lstStyle/>
          <a:p>
            <a:pPr eaLnBrk="1" hangingPunct="1">
              <a:lnSpc>
                <a:spcPct val="80000"/>
              </a:lnSpc>
              <a:buFont typeface="Wingdings" panose="05000000000000000000" pitchFamily="2" charset="2"/>
              <a:buChar char="q"/>
            </a:pPr>
            <a:r>
              <a:rPr lang="en-US" altLang="en-US" sz="2400" b="1"/>
              <a:t>The family Canidae inhabits habitats from hot deserts to arctic ice fields </a:t>
            </a:r>
          </a:p>
          <a:p>
            <a:pPr lvl="1" eaLnBrk="1" hangingPunct="1">
              <a:lnSpc>
                <a:spcPct val="80000"/>
              </a:lnSpc>
              <a:buFont typeface="Wingdings" panose="05000000000000000000" pitchFamily="2" charset="2"/>
              <a:buChar char="q"/>
            </a:pPr>
            <a:r>
              <a:rPr lang="en-US" altLang="en-US" sz="2400" b="1"/>
              <a:t>In winter, they produce an undercoat of fluff and retain an outer coat of longer guard hairs.  </a:t>
            </a:r>
          </a:p>
          <a:p>
            <a:pPr lvl="1" eaLnBrk="1" hangingPunct="1">
              <a:lnSpc>
                <a:spcPct val="80000"/>
              </a:lnSpc>
              <a:buFont typeface="Wingdings" panose="05000000000000000000" pitchFamily="2" charset="2"/>
              <a:buChar char="q"/>
            </a:pPr>
            <a:r>
              <a:rPr lang="en-US" altLang="en-US" sz="2400" b="1"/>
              <a:t>The fiberglass insulation in walls and ceilings is modeled after the excellent insulation properties of canid fluff fur. </a:t>
            </a:r>
          </a:p>
          <a:p>
            <a:pPr eaLnBrk="1" hangingPunct="1">
              <a:lnSpc>
                <a:spcPct val="80000"/>
              </a:lnSpc>
              <a:buFont typeface="Wingdings" panose="05000000000000000000" pitchFamily="2" charset="2"/>
              <a:buChar char="q"/>
            </a:pPr>
            <a:r>
              <a:rPr lang="en-US" altLang="en-US" sz="2400" b="1"/>
              <a:t>Coyotes are the most widespread </a:t>
            </a:r>
            <a:r>
              <a:rPr lang="en-US" altLang="en-US" sz="2400" b="1" u="sng"/>
              <a:t>wild</a:t>
            </a:r>
            <a:r>
              <a:rPr lang="en-US" altLang="en-US" sz="2400" b="1"/>
              <a:t> canid in North America. (Dogs are more abundant.)</a:t>
            </a:r>
          </a:p>
          <a:p>
            <a:pPr eaLnBrk="1" hangingPunct="1">
              <a:lnSpc>
                <a:spcPct val="80000"/>
              </a:lnSpc>
              <a:buFont typeface="Wingdings" panose="05000000000000000000" pitchFamily="2" charset="2"/>
              <a:buChar char="q"/>
            </a:pPr>
            <a:r>
              <a:rPr lang="en-US" altLang="en-US" sz="2400" b="1"/>
              <a:t>Coyotes populations are highly adapted to local conditions. </a:t>
            </a:r>
          </a:p>
          <a:p>
            <a:pPr lvl="1" eaLnBrk="1" hangingPunct="1">
              <a:lnSpc>
                <a:spcPct val="80000"/>
              </a:lnSpc>
              <a:buFont typeface="Wingdings" panose="05000000000000000000" pitchFamily="2" charset="2"/>
              <a:buChar char="q"/>
            </a:pPr>
            <a:r>
              <a:rPr lang="en-US" altLang="en-US" sz="2400" b="1"/>
              <a:t>Desert coyotes are only half the size of their mountain counterparts, and their fur is much lighter in color. </a:t>
            </a:r>
          </a:p>
          <a:p>
            <a:pPr lvl="1" eaLnBrk="1" hangingPunct="1">
              <a:lnSpc>
                <a:spcPct val="80000"/>
              </a:lnSpc>
              <a:buFont typeface="Wingdings" panose="05000000000000000000" pitchFamily="2" charset="2"/>
              <a:buChar char="q"/>
            </a:pPr>
            <a:r>
              <a:rPr lang="en-US" altLang="en-US" sz="2400" b="1"/>
              <a:t>Coyotes at high elevations have fur that is thicker and longer than other coyote populations.</a:t>
            </a:r>
          </a:p>
        </p:txBody>
      </p:sp>
      <p:pic>
        <p:nvPicPr>
          <p:cNvPr id="31749" name="Picture 4">
            <a:extLst>
              <a:ext uri="{FF2B5EF4-FFF2-40B4-BE49-F238E27FC236}">
                <a16:creationId xmlns:a16="http://schemas.microsoft.com/office/drawing/2014/main" id="{A7FB88E9-0C83-4A2A-A473-7FD4D9CE9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16002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AutoShape 5">
            <a:hlinkClick r:id="rId3" action="ppaction://hlinksldjump" highlightClick="1"/>
            <a:extLst>
              <a:ext uri="{FF2B5EF4-FFF2-40B4-BE49-F238E27FC236}">
                <a16:creationId xmlns:a16="http://schemas.microsoft.com/office/drawing/2014/main" id="{96A8CF13-33EF-4440-837D-3209A2E0B34F}"/>
              </a:ext>
            </a:extLst>
          </p:cNvPr>
          <p:cNvSpPr>
            <a:spLocks noChangeArrowheads="1"/>
          </p:cNvSpPr>
          <p:nvPr/>
        </p:nvSpPr>
        <p:spPr bwMode="auto">
          <a:xfrm>
            <a:off x="8305800" y="533400"/>
            <a:ext cx="585788" cy="509588"/>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481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FE412D57-4F85-43C6-8653-9DAA069DCB6C}"/>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EB698B6A-4B01-496D-A9F4-95BC3B083AF7}" type="slidenum">
              <a:rPr lang="en-US" altLang="en-US" sz="1400" b="0"/>
              <a:pPr eaLnBrk="1" hangingPunct="1"/>
              <a:t>31</a:t>
            </a:fld>
            <a:endParaRPr lang="en-US" altLang="en-US" sz="1400" b="0"/>
          </a:p>
        </p:txBody>
      </p:sp>
      <p:sp>
        <p:nvSpPr>
          <p:cNvPr id="32771" name="Rectangle 2">
            <a:extLst>
              <a:ext uri="{FF2B5EF4-FFF2-40B4-BE49-F238E27FC236}">
                <a16:creationId xmlns:a16="http://schemas.microsoft.com/office/drawing/2014/main" id="{0A78C310-556B-4D5A-AF61-091237E0B5A0}"/>
              </a:ext>
            </a:extLst>
          </p:cNvPr>
          <p:cNvSpPr>
            <a:spLocks noGrp="1" noChangeArrowheads="1"/>
          </p:cNvSpPr>
          <p:nvPr>
            <p:ph type="title"/>
          </p:nvPr>
        </p:nvSpPr>
        <p:spPr>
          <a:xfrm>
            <a:off x="1752600" y="152400"/>
            <a:ext cx="6553200" cy="914400"/>
          </a:xfrm>
          <a:solidFill>
            <a:srgbClr val="7030A0"/>
          </a:solidFill>
          <a:ln w="38100">
            <a:solidFill>
              <a:schemeClr val="tx1"/>
            </a:solidFill>
            <a:miter lim="800000"/>
            <a:headEnd/>
            <a:tailEnd/>
          </a:ln>
        </p:spPr>
        <p:txBody>
          <a:bodyPr/>
          <a:lstStyle/>
          <a:p>
            <a:pPr eaLnBrk="1" hangingPunct="1"/>
            <a:br>
              <a:rPr lang="en-US" altLang="en-US" sz="3200">
                <a:solidFill>
                  <a:schemeClr val="bg1"/>
                </a:solidFill>
              </a:rPr>
            </a:br>
            <a:br>
              <a:rPr lang="en-US" altLang="en-US" sz="3200">
                <a:solidFill>
                  <a:schemeClr val="bg1"/>
                </a:solidFill>
              </a:rPr>
            </a:br>
            <a:r>
              <a:rPr lang="en-US" altLang="en-US" sz="3200" b="1">
                <a:solidFill>
                  <a:schemeClr val="bg1"/>
                </a:solidFill>
              </a:rPr>
              <a:t>8.</a:t>
            </a:r>
            <a:r>
              <a:rPr lang="en-US" altLang="en-US" sz="3200">
                <a:solidFill>
                  <a:schemeClr val="bg1"/>
                </a:solidFill>
              </a:rPr>
              <a:t> </a:t>
            </a:r>
            <a:r>
              <a:rPr lang="en-US" altLang="en-US" sz="3200" b="1">
                <a:solidFill>
                  <a:schemeClr val="bg1"/>
                </a:solidFill>
              </a:rPr>
              <a:t>Reptile: American Alligator (B)</a:t>
            </a:r>
            <a:br>
              <a:rPr lang="en-US" altLang="en-US" sz="3200" b="1">
                <a:solidFill>
                  <a:schemeClr val="bg1"/>
                </a:solidFill>
              </a:rPr>
            </a:br>
            <a:r>
              <a:rPr lang="en-US" altLang="en-US" sz="2400" b="1" i="1">
                <a:solidFill>
                  <a:schemeClr val="bg1"/>
                </a:solidFill>
              </a:rPr>
              <a:t>Alligator mississippiensis</a:t>
            </a:r>
            <a:br>
              <a:rPr lang="en-US" altLang="en-US" sz="3200" b="1">
                <a:solidFill>
                  <a:schemeClr val="bg1"/>
                </a:solidFill>
              </a:rPr>
            </a:br>
            <a:br>
              <a:rPr lang="en-US" altLang="en-US" sz="3200">
                <a:solidFill>
                  <a:schemeClr val="bg1"/>
                </a:solidFill>
              </a:rPr>
            </a:br>
            <a:endParaRPr lang="en-US" altLang="en-US" sz="3200">
              <a:solidFill>
                <a:schemeClr val="bg1"/>
              </a:solidFill>
            </a:endParaRPr>
          </a:p>
        </p:txBody>
      </p:sp>
      <p:sp>
        <p:nvSpPr>
          <p:cNvPr id="35843" name="Rectangle 3">
            <a:extLst>
              <a:ext uri="{FF2B5EF4-FFF2-40B4-BE49-F238E27FC236}">
                <a16:creationId xmlns:a16="http://schemas.microsoft.com/office/drawing/2014/main" id="{685D964C-F22D-4B50-ACB5-3AFCB60C5BF3}"/>
              </a:ext>
            </a:extLst>
          </p:cNvPr>
          <p:cNvSpPr>
            <a:spLocks noGrp="1" noChangeArrowheads="1"/>
          </p:cNvSpPr>
          <p:nvPr>
            <p:ph type="body" idx="1"/>
          </p:nvPr>
        </p:nvSpPr>
        <p:spPr>
          <a:xfrm>
            <a:off x="152400" y="1143000"/>
            <a:ext cx="8686800" cy="4525963"/>
          </a:xfrm>
        </p:spPr>
        <p:txBody>
          <a:bodyPr/>
          <a:lstStyle/>
          <a:p>
            <a:pPr eaLnBrk="1" hangingPunct="1">
              <a:buFont typeface="Wingdings" panose="05000000000000000000" pitchFamily="2" charset="2"/>
              <a:buChar char="q"/>
            </a:pPr>
            <a:r>
              <a:rPr lang="en-US" altLang="en-US" sz="2400" b="1"/>
              <a:t>The order Crocodilia contains 23 species of extant (currently living) crocodilians, but only eight species in the family Alligatoridae.</a:t>
            </a:r>
          </a:p>
          <a:p>
            <a:pPr eaLnBrk="1" hangingPunct="1">
              <a:buFont typeface="Wingdings" panose="05000000000000000000" pitchFamily="2" charset="2"/>
              <a:buChar char="q"/>
            </a:pPr>
            <a:r>
              <a:rPr lang="en-US" altLang="en-US" sz="2400" b="1"/>
              <a:t>Males can reach 13-15 feet long, &amp; up to 1000 pounds, but females are smaller (around 10 feet).   </a:t>
            </a:r>
          </a:p>
          <a:p>
            <a:pPr eaLnBrk="1" hangingPunct="1">
              <a:buFont typeface="Wingdings" panose="05000000000000000000" pitchFamily="2" charset="2"/>
              <a:buChar char="q"/>
            </a:pPr>
            <a:r>
              <a:rPr lang="en-US" altLang="en-US" sz="2400" b="1"/>
              <a:t>Bony plates (osteoderms) beneath the skin are great for protection, but don’t provide much insulation.</a:t>
            </a:r>
          </a:p>
          <a:p>
            <a:pPr eaLnBrk="1" hangingPunct="1">
              <a:buFont typeface="Wingdings" panose="05000000000000000000" pitchFamily="2" charset="2"/>
              <a:buChar char="q"/>
            </a:pPr>
            <a:r>
              <a:rPr lang="en-US" altLang="en-US" sz="2400" b="1"/>
              <a:t>With large size &amp; no fur or feathers to keep them warm, they live in warm climates. In winter, they hibernate in burrows they excavate with their snouts and tails.</a:t>
            </a:r>
          </a:p>
          <a:p>
            <a:pPr eaLnBrk="1" hangingPunct="1">
              <a:buFont typeface="Wingdings" panose="05000000000000000000" pitchFamily="2" charset="2"/>
              <a:buChar char="q"/>
            </a:pPr>
            <a:r>
              <a:rPr lang="en-US" altLang="en-US" sz="2400" b="1"/>
              <a:t>Can survive freezing in water by keeping nostrils above the surface.  If trapped below ice, they can survive for over 8 hours, because, being ectotherms, their metabolism is slowed by the icy water.</a:t>
            </a:r>
          </a:p>
        </p:txBody>
      </p:sp>
      <p:pic>
        <p:nvPicPr>
          <p:cNvPr id="32773" name="Picture 4">
            <a:extLst>
              <a:ext uri="{FF2B5EF4-FFF2-40B4-BE49-F238E27FC236}">
                <a16:creationId xmlns:a16="http://schemas.microsoft.com/office/drawing/2014/main" id="{F1E46E31-13D5-4D6B-A7F7-5F4642FC9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AutoShape 5">
            <a:hlinkClick r:id="rId3" action="ppaction://hlinksldjump" highlightClick="1"/>
            <a:extLst>
              <a:ext uri="{FF2B5EF4-FFF2-40B4-BE49-F238E27FC236}">
                <a16:creationId xmlns:a16="http://schemas.microsoft.com/office/drawing/2014/main" id="{9D05D201-FB60-4283-A33D-2A0FCEFDCF1D}"/>
              </a:ext>
            </a:extLst>
          </p:cNvPr>
          <p:cNvSpPr>
            <a:spLocks noChangeArrowheads="1"/>
          </p:cNvSpPr>
          <p:nvPr/>
        </p:nvSpPr>
        <p:spPr bwMode="auto">
          <a:xfrm>
            <a:off x="8382000" y="381000"/>
            <a:ext cx="585788" cy="509588"/>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D63E04EA-C9C6-403B-B275-CEC7757F057A}"/>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682F54BD-4B78-498E-B6FF-0307A1416E3C}" type="slidenum">
              <a:rPr lang="en-US" altLang="en-US" sz="1400" b="0"/>
              <a:pPr eaLnBrk="1" hangingPunct="1"/>
              <a:t>32</a:t>
            </a:fld>
            <a:endParaRPr lang="en-US" altLang="en-US" sz="1400" b="0"/>
          </a:p>
        </p:txBody>
      </p:sp>
      <p:sp>
        <p:nvSpPr>
          <p:cNvPr id="33795" name="Rectangle 2">
            <a:extLst>
              <a:ext uri="{FF2B5EF4-FFF2-40B4-BE49-F238E27FC236}">
                <a16:creationId xmlns:a16="http://schemas.microsoft.com/office/drawing/2014/main" id="{8A2DF76E-6562-41BA-B6B7-EF5758DEDCC3}"/>
              </a:ext>
            </a:extLst>
          </p:cNvPr>
          <p:cNvSpPr>
            <a:spLocks noGrp="1" noChangeArrowheads="1"/>
          </p:cNvSpPr>
          <p:nvPr>
            <p:ph type="title"/>
          </p:nvPr>
        </p:nvSpPr>
        <p:spPr>
          <a:xfrm>
            <a:off x="1600200" y="381000"/>
            <a:ext cx="6629400" cy="808038"/>
          </a:xfrm>
          <a:solidFill>
            <a:srgbClr val="7030A0"/>
          </a:solidFill>
          <a:ln w="38100">
            <a:solidFill>
              <a:schemeClr val="tx1"/>
            </a:solidFill>
            <a:miter lim="800000"/>
            <a:headEnd/>
            <a:tailEnd/>
          </a:ln>
        </p:spPr>
        <p:txBody>
          <a:bodyPr/>
          <a:lstStyle/>
          <a:p>
            <a:pPr marL="838200" indent="-838200" eaLnBrk="1" hangingPunct="1"/>
            <a:r>
              <a:rPr lang="en-US" altLang="en-US" sz="3200" b="1">
                <a:solidFill>
                  <a:schemeClr val="bg1"/>
                </a:solidFill>
              </a:rPr>
              <a:t>9. Bird: Parrot (G) &amp;/or Peacock</a:t>
            </a:r>
            <a:br>
              <a:rPr lang="en-US" altLang="en-US" sz="3200" b="1">
                <a:solidFill>
                  <a:schemeClr val="bg1"/>
                </a:solidFill>
              </a:rPr>
            </a:br>
            <a:r>
              <a:rPr lang="en-US" altLang="en-US" sz="2400" b="1" i="1">
                <a:solidFill>
                  <a:schemeClr val="bg1"/>
                </a:solidFill>
              </a:rPr>
              <a:t>Ara sp. </a:t>
            </a:r>
            <a:r>
              <a:rPr lang="en-US" altLang="en-US" sz="2400" b="1">
                <a:solidFill>
                  <a:schemeClr val="bg1"/>
                </a:solidFill>
              </a:rPr>
              <a:t>&amp;/or </a:t>
            </a:r>
            <a:r>
              <a:rPr lang="en-US" altLang="en-US" sz="2400" b="1" i="1">
                <a:solidFill>
                  <a:schemeClr val="bg1"/>
                </a:solidFill>
              </a:rPr>
              <a:t>Pavo cristatus</a:t>
            </a:r>
            <a:endParaRPr lang="en-US" altLang="en-US" sz="3200" b="1">
              <a:solidFill>
                <a:schemeClr val="bg1"/>
              </a:solidFill>
            </a:endParaRPr>
          </a:p>
        </p:txBody>
      </p:sp>
      <p:sp>
        <p:nvSpPr>
          <p:cNvPr id="36867" name="Rectangle 3">
            <a:extLst>
              <a:ext uri="{FF2B5EF4-FFF2-40B4-BE49-F238E27FC236}">
                <a16:creationId xmlns:a16="http://schemas.microsoft.com/office/drawing/2014/main" id="{CCE0BCEC-B2AA-4FA2-8957-34F6B57E4E80}"/>
              </a:ext>
            </a:extLst>
          </p:cNvPr>
          <p:cNvSpPr>
            <a:spLocks noGrp="1" noChangeArrowheads="1"/>
          </p:cNvSpPr>
          <p:nvPr>
            <p:ph type="body" idx="1"/>
          </p:nvPr>
        </p:nvSpPr>
        <p:spPr>
          <a:xfrm>
            <a:off x="228600" y="1447800"/>
            <a:ext cx="8534400" cy="4953000"/>
          </a:xfrm>
        </p:spPr>
        <p:txBody>
          <a:bodyPr/>
          <a:lstStyle/>
          <a:p>
            <a:pPr eaLnBrk="1" hangingPunct="1">
              <a:lnSpc>
                <a:spcPct val="80000"/>
              </a:lnSpc>
              <a:buFont typeface="Wingdings" panose="05000000000000000000" pitchFamily="2" charset="2"/>
              <a:buChar char="q"/>
            </a:pPr>
            <a:r>
              <a:rPr lang="en-US" altLang="en-US" sz="2400" b="1"/>
              <a:t>The brightly colored feathers were collected from macaws, some of the most colorful parrots. </a:t>
            </a:r>
          </a:p>
          <a:p>
            <a:pPr eaLnBrk="1" hangingPunct="1">
              <a:lnSpc>
                <a:spcPct val="80000"/>
              </a:lnSpc>
              <a:buFont typeface="Wingdings" panose="05000000000000000000" pitchFamily="2" charset="2"/>
              <a:buChar char="q"/>
            </a:pPr>
            <a:r>
              <a:rPr lang="en-US" altLang="en-US" sz="2400" b="1"/>
              <a:t>In their rainforest habitats, the bright coloration permits mates to find each other. </a:t>
            </a:r>
          </a:p>
          <a:p>
            <a:pPr eaLnBrk="1" hangingPunct="1">
              <a:lnSpc>
                <a:spcPct val="80000"/>
              </a:lnSpc>
              <a:buFont typeface="Wingdings" panose="05000000000000000000" pitchFamily="2" charset="2"/>
              <a:buChar char="q"/>
            </a:pPr>
            <a:r>
              <a:rPr lang="en-US" altLang="en-US" sz="2400" b="1"/>
              <a:t>In addition, these highly social, flock-living birds are very vocal. </a:t>
            </a:r>
          </a:p>
          <a:p>
            <a:pPr eaLnBrk="1" hangingPunct="1">
              <a:lnSpc>
                <a:spcPct val="80000"/>
              </a:lnSpc>
              <a:buFont typeface="Wingdings" panose="05000000000000000000" pitchFamily="2" charset="2"/>
              <a:buChar char="q"/>
            </a:pPr>
            <a:r>
              <a:rPr lang="en-US" altLang="en-US" sz="2400" b="1"/>
              <a:t>The long feathers are flight feathers, and the smaller feathers cover the body.</a:t>
            </a:r>
          </a:p>
          <a:p>
            <a:pPr eaLnBrk="1" hangingPunct="1">
              <a:lnSpc>
                <a:spcPct val="80000"/>
              </a:lnSpc>
              <a:buFont typeface="Wingdings" panose="05000000000000000000" pitchFamily="2" charset="2"/>
              <a:buChar char="q"/>
            </a:pPr>
            <a:r>
              <a:rPr lang="en-US" altLang="en-US" sz="2400" b="1"/>
              <a:t>You might also have a section of the 3-foot long tail feather of a male peacock, an oriental bird that displays its fan of tail feathers when courting females. </a:t>
            </a:r>
          </a:p>
          <a:p>
            <a:pPr eaLnBrk="1" hangingPunct="1">
              <a:lnSpc>
                <a:spcPct val="80000"/>
              </a:lnSpc>
              <a:buFont typeface="Wingdings" panose="05000000000000000000" pitchFamily="2" charset="2"/>
              <a:buChar char="q"/>
            </a:pPr>
            <a:r>
              <a:rPr lang="en-US" altLang="en-US" sz="2400" b="1"/>
              <a:t>Female peacocks select males that have the most striking displays as mates. </a:t>
            </a:r>
          </a:p>
          <a:p>
            <a:pPr eaLnBrk="1" hangingPunct="1">
              <a:lnSpc>
                <a:spcPct val="80000"/>
              </a:lnSpc>
              <a:buFont typeface="Wingdings" panose="05000000000000000000" pitchFamily="2" charset="2"/>
              <a:buChar char="q"/>
            </a:pPr>
            <a:r>
              <a:rPr lang="en-US" altLang="en-US" sz="2400" b="1"/>
              <a:t>The huge, highly colored tail of the male, however, also attracts predators, which could cost the male injury and even death.</a:t>
            </a:r>
          </a:p>
          <a:p>
            <a:pPr eaLnBrk="1" hangingPunct="1">
              <a:lnSpc>
                <a:spcPct val="80000"/>
              </a:lnSpc>
              <a:buFont typeface="Wingdings" panose="05000000000000000000" pitchFamily="2" charset="2"/>
              <a:buChar char="q"/>
            </a:pPr>
            <a:endParaRPr lang="en-US" altLang="en-US" sz="2800" b="1"/>
          </a:p>
        </p:txBody>
      </p:sp>
      <p:sp>
        <p:nvSpPr>
          <p:cNvPr id="36869" name="AutoShape 5">
            <a:hlinkClick r:id="rId2" action="ppaction://hlinksldjump" highlightClick="1"/>
            <a:extLst>
              <a:ext uri="{FF2B5EF4-FFF2-40B4-BE49-F238E27FC236}">
                <a16:creationId xmlns:a16="http://schemas.microsoft.com/office/drawing/2014/main" id="{AA153A84-7FD9-46BF-A4EF-365607E5554B}"/>
              </a:ext>
            </a:extLst>
          </p:cNvPr>
          <p:cNvSpPr>
            <a:spLocks noChangeArrowheads="1"/>
          </p:cNvSpPr>
          <p:nvPr/>
        </p:nvSpPr>
        <p:spPr bwMode="auto">
          <a:xfrm>
            <a:off x="8382000" y="609600"/>
            <a:ext cx="609600" cy="509588"/>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33798" name="Picture 1">
            <a:extLst>
              <a:ext uri="{FF2B5EF4-FFF2-40B4-BE49-F238E27FC236}">
                <a16:creationId xmlns:a16="http://schemas.microsoft.com/office/drawing/2014/main" id="{C6DB79AE-83DD-4021-B676-6F90A1F7D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0668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6867">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06615A39-B58F-4BE7-84B9-F81BE8D00275}"/>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79F943E2-05F7-49D6-BC68-F90D2E73C591}" type="slidenum">
              <a:rPr lang="en-US" altLang="en-US" sz="1400" b="0"/>
              <a:pPr eaLnBrk="1" hangingPunct="1"/>
              <a:t>33</a:t>
            </a:fld>
            <a:endParaRPr lang="en-US" altLang="en-US" sz="1400" b="0"/>
          </a:p>
        </p:txBody>
      </p:sp>
      <p:sp>
        <p:nvSpPr>
          <p:cNvPr id="34819" name="Rectangle 2">
            <a:extLst>
              <a:ext uri="{FF2B5EF4-FFF2-40B4-BE49-F238E27FC236}">
                <a16:creationId xmlns:a16="http://schemas.microsoft.com/office/drawing/2014/main" id="{6D049A00-9E5D-435F-BD15-C332447347BF}"/>
              </a:ext>
            </a:extLst>
          </p:cNvPr>
          <p:cNvSpPr>
            <a:spLocks noGrp="1" noChangeArrowheads="1"/>
          </p:cNvSpPr>
          <p:nvPr>
            <p:ph type="title"/>
          </p:nvPr>
        </p:nvSpPr>
        <p:spPr>
          <a:xfrm>
            <a:off x="2057400" y="274638"/>
            <a:ext cx="6629400" cy="792162"/>
          </a:xfrm>
          <a:solidFill>
            <a:srgbClr val="7030A0"/>
          </a:solidFill>
          <a:ln w="38100">
            <a:solidFill>
              <a:schemeClr val="tx1"/>
            </a:solidFill>
            <a:miter lim="800000"/>
            <a:headEnd/>
            <a:tailEnd/>
          </a:ln>
        </p:spPr>
        <p:txBody>
          <a:bodyPr/>
          <a:lstStyle/>
          <a:p>
            <a:pPr eaLnBrk="1" hangingPunct="1"/>
            <a:r>
              <a:rPr lang="en-US" altLang="en-US" sz="3200" b="1">
                <a:solidFill>
                  <a:schemeClr val="bg1"/>
                </a:solidFill>
              </a:rPr>
              <a:t>10. Mammal: Sheep (M)</a:t>
            </a:r>
            <a:br>
              <a:rPr lang="en-US" altLang="en-US" sz="3200" b="1">
                <a:solidFill>
                  <a:schemeClr val="bg1"/>
                </a:solidFill>
              </a:rPr>
            </a:br>
            <a:r>
              <a:rPr lang="en-US" altLang="en-US" sz="2000" b="1" i="1">
                <a:solidFill>
                  <a:schemeClr val="bg1"/>
                </a:solidFill>
              </a:rPr>
              <a:t>Ovis aries</a:t>
            </a:r>
            <a:endParaRPr lang="en-US" altLang="en-US" sz="2000" b="1">
              <a:solidFill>
                <a:schemeClr val="bg1"/>
              </a:solidFill>
            </a:endParaRPr>
          </a:p>
        </p:txBody>
      </p:sp>
      <p:sp>
        <p:nvSpPr>
          <p:cNvPr id="37891" name="Rectangle 3">
            <a:extLst>
              <a:ext uri="{FF2B5EF4-FFF2-40B4-BE49-F238E27FC236}">
                <a16:creationId xmlns:a16="http://schemas.microsoft.com/office/drawing/2014/main" id="{1235B19F-BB88-45FE-8BC0-8DB1359A6FE3}"/>
              </a:ext>
            </a:extLst>
          </p:cNvPr>
          <p:cNvSpPr>
            <a:spLocks noGrp="1" noChangeArrowheads="1"/>
          </p:cNvSpPr>
          <p:nvPr>
            <p:ph type="body" idx="1"/>
          </p:nvPr>
        </p:nvSpPr>
        <p:spPr>
          <a:xfrm>
            <a:off x="152400" y="1371600"/>
            <a:ext cx="8839200" cy="4572000"/>
          </a:xfrm>
        </p:spPr>
        <p:txBody>
          <a:bodyPr/>
          <a:lstStyle/>
          <a:p>
            <a:pPr eaLnBrk="1" hangingPunct="1">
              <a:lnSpc>
                <a:spcPct val="90000"/>
              </a:lnSpc>
              <a:buFont typeface="Wingdings" panose="05000000000000000000" pitchFamily="2" charset="2"/>
              <a:buChar char="q"/>
            </a:pPr>
            <a:r>
              <a:rPr lang="en-US" altLang="en-US" sz="2400" b="1"/>
              <a:t>In the order Artiodactyla (even-toed ungulates).</a:t>
            </a:r>
          </a:p>
          <a:p>
            <a:pPr eaLnBrk="1" hangingPunct="1">
              <a:lnSpc>
                <a:spcPct val="90000"/>
              </a:lnSpc>
              <a:buFont typeface="Wingdings" panose="05000000000000000000" pitchFamily="2" charset="2"/>
              <a:buChar char="q"/>
            </a:pPr>
            <a:r>
              <a:rPr lang="en-US" altLang="en-US" sz="2400" b="1"/>
              <a:t>The family Bovidae has 138 species of antelope, cattle, bison, buffalo, goats, and sheep. </a:t>
            </a:r>
          </a:p>
          <a:p>
            <a:pPr eaLnBrk="1" hangingPunct="1">
              <a:lnSpc>
                <a:spcPct val="90000"/>
              </a:lnSpc>
              <a:buFont typeface="Wingdings" panose="05000000000000000000" pitchFamily="2" charset="2"/>
              <a:buChar char="q"/>
            </a:pPr>
            <a:r>
              <a:rPr lang="en-US" altLang="en-US" sz="2400" b="1"/>
              <a:t>Sheep (and many other even-toed ungulates) are called ruminants, &amp; have a four-chambered stomach.  After chewed plant matter is passed into the first chamber (the rumen), this partially digested “cud” is regurgitated to be chewed again.</a:t>
            </a:r>
          </a:p>
          <a:p>
            <a:pPr lvl="1" eaLnBrk="1" hangingPunct="1">
              <a:lnSpc>
                <a:spcPct val="90000"/>
              </a:lnSpc>
              <a:buFont typeface="Wingdings" panose="05000000000000000000" pitchFamily="2" charset="2"/>
              <a:buChar char="q"/>
            </a:pPr>
            <a:r>
              <a:rPr lang="en-US" altLang="en-US" sz="2400" b="1"/>
              <a:t>This sounds gross, but is an adaptation for processing tough plants that would otherwise be quite difficult to digest!</a:t>
            </a:r>
          </a:p>
          <a:p>
            <a:pPr eaLnBrk="1" hangingPunct="1">
              <a:lnSpc>
                <a:spcPct val="90000"/>
              </a:lnSpc>
              <a:buFont typeface="Wingdings" panose="05000000000000000000" pitchFamily="2" charset="2"/>
              <a:buChar char="q"/>
            </a:pPr>
            <a:r>
              <a:rPr lang="en-US" altLang="en-US" sz="2400" b="1"/>
              <a:t>Long matted coats are adaptation to cold, wet climates.</a:t>
            </a:r>
          </a:p>
          <a:p>
            <a:pPr eaLnBrk="1" hangingPunct="1">
              <a:lnSpc>
                <a:spcPct val="90000"/>
              </a:lnSpc>
              <a:buFont typeface="Wingdings" panose="05000000000000000000" pitchFamily="2" charset="2"/>
              <a:buChar char="q"/>
            </a:pPr>
            <a:r>
              <a:rPr lang="en-US" altLang="en-US" sz="2400" b="1"/>
              <a:t>A soft undercoat called fleece has been used to produce wool garments (that keep us warm when wet or dry, too!) for around 10,000 years!</a:t>
            </a:r>
          </a:p>
        </p:txBody>
      </p:sp>
      <p:pic>
        <p:nvPicPr>
          <p:cNvPr id="34821" name="Picture 4">
            <a:extLst>
              <a:ext uri="{FF2B5EF4-FFF2-40B4-BE49-F238E27FC236}">
                <a16:creationId xmlns:a16="http://schemas.microsoft.com/office/drawing/2014/main" id="{3DC5260E-88EE-409F-885A-67E8AB0D3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2541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AutoShape 5">
            <a:hlinkClick r:id="rId3" action="ppaction://hlinksldjump" highlightClick="1"/>
            <a:extLst>
              <a:ext uri="{FF2B5EF4-FFF2-40B4-BE49-F238E27FC236}">
                <a16:creationId xmlns:a16="http://schemas.microsoft.com/office/drawing/2014/main" id="{D0D073B1-F596-45BC-888D-5385034DE342}"/>
              </a:ext>
            </a:extLst>
          </p:cNvPr>
          <p:cNvSpPr>
            <a:spLocks noChangeArrowheads="1"/>
          </p:cNvSpPr>
          <p:nvPr/>
        </p:nvSpPr>
        <p:spPr bwMode="auto">
          <a:xfrm>
            <a:off x="8382000" y="1143000"/>
            <a:ext cx="609600" cy="609600"/>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D13FB4C2-1E0E-4780-B0FB-5A9593783215}"/>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0D55A259-8C8F-4CFE-8886-D60BE710FA1A}" type="slidenum">
              <a:rPr lang="en-US" altLang="en-US" sz="1400" b="0"/>
              <a:pPr eaLnBrk="1" hangingPunct="1"/>
              <a:t>34</a:t>
            </a:fld>
            <a:endParaRPr lang="en-US" altLang="en-US" sz="1400" b="0"/>
          </a:p>
        </p:txBody>
      </p:sp>
      <p:sp>
        <p:nvSpPr>
          <p:cNvPr id="35843" name="Rectangle 2">
            <a:extLst>
              <a:ext uri="{FF2B5EF4-FFF2-40B4-BE49-F238E27FC236}">
                <a16:creationId xmlns:a16="http://schemas.microsoft.com/office/drawing/2014/main" id="{647CE03C-C9C9-4016-89D7-48DC7AD8E516}"/>
              </a:ext>
            </a:extLst>
          </p:cNvPr>
          <p:cNvSpPr>
            <a:spLocks noGrp="1" noChangeArrowheads="1"/>
          </p:cNvSpPr>
          <p:nvPr>
            <p:ph type="title"/>
          </p:nvPr>
        </p:nvSpPr>
        <p:spPr>
          <a:xfrm>
            <a:off x="1752600" y="381000"/>
            <a:ext cx="6096000" cy="1066800"/>
          </a:xfrm>
          <a:solidFill>
            <a:srgbClr val="7030A0"/>
          </a:solidFill>
          <a:ln w="38100">
            <a:solidFill>
              <a:schemeClr val="tx1"/>
            </a:solidFill>
            <a:miter lim="800000"/>
            <a:headEnd/>
            <a:tailEnd/>
          </a:ln>
        </p:spPr>
        <p:txBody>
          <a:bodyPr/>
          <a:lstStyle/>
          <a:p>
            <a:pPr eaLnBrk="1" hangingPunct="1"/>
            <a:br>
              <a:rPr lang="en-US" altLang="en-US" sz="4000"/>
            </a:br>
            <a:r>
              <a:rPr lang="en-US" altLang="en-US" sz="3200" b="1">
                <a:solidFill>
                  <a:schemeClr val="bg1"/>
                </a:solidFill>
              </a:rPr>
              <a:t>11.</a:t>
            </a:r>
            <a:r>
              <a:rPr lang="en-US" altLang="en-US" sz="4000"/>
              <a:t> </a:t>
            </a:r>
            <a:r>
              <a:rPr lang="en-US" altLang="en-US" sz="3200" b="1">
                <a:solidFill>
                  <a:schemeClr val="bg1"/>
                </a:solidFill>
              </a:rPr>
              <a:t>Bird: Wild Turkey (A)</a:t>
            </a:r>
            <a:br>
              <a:rPr lang="en-US" altLang="en-US" sz="3200" b="1">
                <a:solidFill>
                  <a:schemeClr val="bg1"/>
                </a:solidFill>
              </a:rPr>
            </a:br>
            <a:r>
              <a:rPr lang="en-US" altLang="en-US" sz="2400" b="1" i="1">
                <a:solidFill>
                  <a:schemeClr val="bg1"/>
                </a:solidFill>
              </a:rPr>
              <a:t>Meleagris gallopavo</a:t>
            </a:r>
            <a:br>
              <a:rPr lang="en-US" altLang="en-US" sz="4000"/>
            </a:br>
            <a:endParaRPr lang="en-US" altLang="en-US" sz="4000"/>
          </a:p>
        </p:txBody>
      </p:sp>
      <p:sp>
        <p:nvSpPr>
          <p:cNvPr id="39939" name="Rectangle 3">
            <a:extLst>
              <a:ext uri="{FF2B5EF4-FFF2-40B4-BE49-F238E27FC236}">
                <a16:creationId xmlns:a16="http://schemas.microsoft.com/office/drawing/2014/main" id="{06CF8973-396D-4382-BEED-9147C36E43AB}"/>
              </a:ext>
            </a:extLst>
          </p:cNvPr>
          <p:cNvSpPr>
            <a:spLocks noGrp="1" noChangeArrowheads="1"/>
          </p:cNvSpPr>
          <p:nvPr>
            <p:ph type="body" idx="1"/>
          </p:nvPr>
        </p:nvSpPr>
        <p:spPr>
          <a:xfrm>
            <a:off x="457200" y="1676400"/>
            <a:ext cx="8229600" cy="4525963"/>
          </a:xfrm>
        </p:spPr>
        <p:txBody>
          <a:bodyPr/>
          <a:lstStyle/>
          <a:p>
            <a:pPr eaLnBrk="1" hangingPunct="1">
              <a:lnSpc>
                <a:spcPct val="90000"/>
              </a:lnSpc>
              <a:buFont typeface="Wingdings" panose="05000000000000000000" pitchFamily="2" charset="2"/>
              <a:buChar char="q"/>
            </a:pPr>
            <a:r>
              <a:rPr lang="en-US" altLang="en-US" sz="2400" b="1"/>
              <a:t> Members of the order Galliformes, and are close relatives of the pheasants. </a:t>
            </a:r>
          </a:p>
          <a:p>
            <a:pPr lvl="1" eaLnBrk="1" hangingPunct="1">
              <a:lnSpc>
                <a:spcPct val="90000"/>
              </a:lnSpc>
              <a:buFont typeface="Wingdings" panose="05000000000000000000" pitchFamily="2" charset="2"/>
              <a:buChar char="q"/>
            </a:pPr>
            <a:r>
              <a:rPr lang="en-US" altLang="en-US" sz="2400" b="1"/>
              <a:t>Native to North America.</a:t>
            </a:r>
          </a:p>
          <a:p>
            <a:pPr lvl="1" eaLnBrk="1" hangingPunct="1">
              <a:lnSpc>
                <a:spcPct val="90000"/>
              </a:lnSpc>
              <a:buFont typeface="Wingdings" panose="05000000000000000000" pitchFamily="2" charset="2"/>
              <a:buChar char="q"/>
            </a:pPr>
            <a:r>
              <a:rPr lang="en-US" altLang="en-US" sz="2400" b="1"/>
              <a:t>Largest bird on the forest floor in the US, and has a lifespan of 10 years.</a:t>
            </a:r>
          </a:p>
          <a:p>
            <a:pPr lvl="1" eaLnBrk="1" hangingPunct="1">
              <a:lnSpc>
                <a:spcPct val="90000"/>
              </a:lnSpc>
              <a:buFont typeface="Wingdings" panose="05000000000000000000" pitchFamily="2" charset="2"/>
              <a:buChar char="q"/>
            </a:pPr>
            <a:r>
              <a:rPr lang="en-US" altLang="en-US" sz="2400" b="1"/>
              <a:t> Males can be distinguished by the fleshy wattle (‘snood’) that hangs down from its beak.		</a:t>
            </a:r>
          </a:p>
          <a:p>
            <a:pPr eaLnBrk="1" hangingPunct="1">
              <a:lnSpc>
                <a:spcPct val="90000"/>
              </a:lnSpc>
              <a:buFont typeface="Wingdings" panose="05000000000000000000" pitchFamily="2" charset="2"/>
              <a:buChar char="q"/>
            </a:pPr>
            <a:r>
              <a:rPr lang="en-US" altLang="en-US" sz="2400" b="1"/>
              <a:t>Though they are look clumsy, wild turkeys can fly at speeds in excess of 55 mph in short bursts!</a:t>
            </a:r>
          </a:p>
          <a:p>
            <a:pPr eaLnBrk="1" hangingPunct="1">
              <a:lnSpc>
                <a:spcPct val="90000"/>
              </a:lnSpc>
              <a:buFont typeface="Wingdings" panose="05000000000000000000" pitchFamily="2" charset="2"/>
              <a:buChar char="q"/>
            </a:pPr>
            <a:r>
              <a:rPr lang="en-US" altLang="en-US" sz="2400" b="1"/>
              <a:t>Do not migrate for the winter, and rely on their thick coats of feathers, as well as a layer of fat, built up in the fall from eating acorns and hickory nuts, to keep warm. </a:t>
            </a:r>
          </a:p>
          <a:p>
            <a:pPr eaLnBrk="1" hangingPunct="1">
              <a:lnSpc>
                <a:spcPct val="90000"/>
              </a:lnSpc>
              <a:buFont typeface="Wingdings" panose="05000000000000000000" pitchFamily="2" charset="2"/>
              <a:buChar char="q"/>
            </a:pPr>
            <a:endParaRPr lang="en-US" altLang="en-US" sz="2400" b="1"/>
          </a:p>
          <a:p>
            <a:pPr eaLnBrk="1" hangingPunct="1">
              <a:lnSpc>
                <a:spcPct val="90000"/>
              </a:lnSpc>
              <a:buFont typeface="Wingdings" panose="05000000000000000000" pitchFamily="2" charset="2"/>
              <a:buNone/>
            </a:pPr>
            <a:r>
              <a:rPr lang="en-US" altLang="en-US" sz="2400" b="1"/>
              <a:t>	</a:t>
            </a:r>
          </a:p>
        </p:txBody>
      </p:sp>
      <p:pic>
        <p:nvPicPr>
          <p:cNvPr id="35845" name="Picture 4">
            <a:extLst>
              <a:ext uri="{FF2B5EF4-FFF2-40B4-BE49-F238E27FC236}">
                <a16:creationId xmlns:a16="http://schemas.microsoft.com/office/drawing/2014/main" id="{4AF5953D-EEA0-48EA-BD01-86E8C1B52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240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AutoShape 5">
            <a:hlinkClick r:id="rId3" action="ppaction://hlinksldjump" highlightClick="1"/>
            <a:extLst>
              <a:ext uri="{FF2B5EF4-FFF2-40B4-BE49-F238E27FC236}">
                <a16:creationId xmlns:a16="http://schemas.microsoft.com/office/drawing/2014/main" id="{7712CFF5-09B0-4A18-BA23-4277C25231F2}"/>
              </a:ext>
            </a:extLst>
          </p:cNvPr>
          <p:cNvSpPr>
            <a:spLocks noChangeArrowheads="1"/>
          </p:cNvSpPr>
          <p:nvPr/>
        </p:nvSpPr>
        <p:spPr bwMode="auto">
          <a:xfrm>
            <a:off x="8153400" y="762000"/>
            <a:ext cx="609600" cy="585788"/>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939">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4CB7FB15-78E2-4F58-A3F3-4D72A7C4C5E5}"/>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2B34328E-64D9-4CC9-948B-5F84D93792DC}" type="slidenum">
              <a:rPr lang="en-US" altLang="en-US" sz="1400" b="0"/>
              <a:pPr eaLnBrk="1" hangingPunct="1"/>
              <a:t>35</a:t>
            </a:fld>
            <a:endParaRPr lang="en-US" altLang="en-US" sz="1400" b="0"/>
          </a:p>
        </p:txBody>
      </p:sp>
      <p:sp>
        <p:nvSpPr>
          <p:cNvPr id="36867" name="Rectangle 2">
            <a:extLst>
              <a:ext uri="{FF2B5EF4-FFF2-40B4-BE49-F238E27FC236}">
                <a16:creationId xmlns:a16="http://schemas.microsoft.com/office/drawing/2014/main" id="{E8520799-523E-4F5E-9FD1-333AC20169BD}"/>
              </a:ext>
            </a:extLst>
          </p:cNvPr>
          <p:cNvSpPr>
            <a:spLocks noGrp="1" noChangeArrowheads="1"/>
          </p:cNvSpPr>
          <p:nvPr>
            <p:ph type="title"/>
          </p:nvPr>
        </p:nvSpPr>
        <p:spPr>
          <a:xfrm>
            <a:off x="2438400" y="533400"/>
            <a:ext cx="5638800" cy="731838"/>
          </a:xfrm>
          <a:solidFill>
            <a:srgbClr val="7030A0"/>
          </a:solidFill>
          <a:ln w="38100">
            <a:solidFill>
              <a:schemeClr val="tx1"/>
            </a:solidFill>
            <a:miter lim="800000"/>
            <a:headEnd/>
            <a:tailEnd/>
          </a:ln>
        </p:spPr>
        <p:txBody>
          <a:bodyPr/>
          <a:lstStyle/>
          <a:p>
            <a:pPr eaLnBrk="1" hangingPunct="1"/>
            <a:r>
              <a:rPr lang="en-US" altLang="en-US" sz="3200" b="1">
                <a:solidFill>
                  <a:schemeClr val="bg1"/>
                </a:solidFill>
              </a:rPr>
              <a:t>12. Bird: Bird Foot (C)</a:t>
            </a:r>
          </a:p>
        </p:txBody>
      </p:sp>
      <p:sp>
        <p:nvSpPr>
          <p:cNvPr id="40963" name="Rectangle 3">
            <a:extLst>
              <a:ext uri="{FF2B5EF4-FFF2-40B4-BE49-F238E27FC236}">
                <a16:creationId xmlns:a16="http://schemas.microsoft.com/office/drawing/2014/main" id="{F40DAD2F-0EC1-42C3-BC09-4CA9245A2C78}"/>
              </a:ext>
            </a:extLst>
          </p:cNvPr>
          <p:cNvSpPr>
            <a:spLocks noGrp="1" noChangeArrowheads="1"/>
          </p:cNvSpPr>
          <p:nvPr>
            <p:ph type="body" idx="1"/>
          </p:nvPr>
        </p:nvSpPr>
        <p:spPr>
          <a:xfrm>
            <a:off x="152400" y="1600200"/>
            <a:ext cx="8458200" cy="5029200"/>
          </a:xfrm>
        </p:spPr>
        <p:txBody>
          <a:bodyPr/>
          <a:lstStyle/>
          <a:p>
            <a:pPr eaLnBrk="1" hangingPunct="1">
              <a:lnSpc>
                <a:spcPct val="90000"/>
              </a:lnSpc>
              <a:buFont typeface="Wingdings" panose="05000000000000000000" pitchFamily="2" charset="2"/>
              <a:buChar char="q"/>
            </a:pPr>
            <a:r>
              <a:rPr lang="en-US" altLang="en-US" sz="2400" b="1"/>
              <a:t>Bird feet are not feathered, but rather covered with scales that are reptilian in nature. </a:t>
            </a:r>
          </a:p>
          <a:p>
            <a:pPr eaLnBrk="1" hangingPunct="1">
              <a:lnSpc>
                <a:spcPct val="90000"/>
              </a:lnSpc>
              <a:buFont typeface="Wingdings" panose="05000000000000000000" pitchFamily="2" charset="2"/>
              <a:buChar char="q"/>
            </a:pPr>
            <a:r>
              <a:rPr lang="en-US" altLang="en-US" sz="2400" b="1"/>
              <a:t>Birds can shut off the blood flow to their legs during periods of cold temperatures. </a:t>
            </a:r>
          </a:p>
          <a:p>
            <a:pPr lvl="1" eaLnBrk="1" hangingPunct="1">
              <a:lnSpc>
                <a:spcPct val="90000"/>
              </a:lnSpc>
              <a:buFont typeface="Wingdings" panose="05000000000000000000" pitchFamily="2" charset="2"/>
              <a:buChar char="q"/>
            </a:pPr>
            <a:r>
              <a:rPr lang="en-US" altLang="en-US" sz="2400" b="1"/>
              <a:t>The scales do not provide insulation against temperature extremes.</a:t>
            </a:r>
          </a:p>
          <a:p>
            <a:pPr lvl="1" eaLnBrk="1" hangingPunct="1">
              <a:lnSpc>
                <a:spcPct val="90000"/>
              </a:lnSpc>
              <a:buFont typeface="Wingdings" panose="05000000000000000000" pitchFamily="2" charset="2"/>
              <a:buChar char="q"/>
            </a:pPr>
            <a:r>
              <a:rPr lang="en-US" altLang="en-US" sz="2400" b="1"/>
              <a:t>Thus, birds would lose too much heat through the exposed leg surface if blood were to flow there during cold periods. </a:t>
            </a:r>
          </a:p>
          <a:p>
            <a:pPr eaLnBrk="1" hangingPunct="1">
              <a:lnSpc>
                <a:spcPct val="90000"/>
              </a:lnSpc>
              <a:buFont typeface="Wingdings" panose="05000000000000000000" pitchFamily="2" charset="2"/>
              <a:buChar char="q"/>
            </a:pPr>
            <a:r>
              <a:rPr lang="en-US" altLang="en-US" sz="2400" b="1"/>
              <a:t>The foot you have in your box belongs to a turkey, a goose, or a duck. </a:t>
            </a:r>
          </a:p>
          <a:p>
            <a:pPr eaLnBrk="1" hangingPunct="1">
              <a:lnSpc>
                <a:spcPct val="90000"/>
              </a:lnSpc>
              <a:buFont typeface="Wingdings" panose="05000000000000000000" pitchFamily="2" charset="2"/>
              <a:buChar char="q"/>
            </a:pPr>
            <a:r>
              <a:rPr lang="en-US" altLang="en-US" sz="2400" b="1"/>
              <a:t>The turkey is the most</a:t>
            </a:r>
            <a:r>
              <a:rPr lang="en-US" altLang="en-US" sz="2400" b="1">
                <a:solidFill>
                  <a:srgbClr val="898683"/>
                </a:solidFill>
              </a:rPr>
              <a:t> </a:t>
            </a:r>
            <a:r>
              <a:rPr lang="en-US" altLang="en-US" sz="2400" b="1">
                <a:solidFill>
                  <a:srgbClr val="7030A0"/>
                </a:solidFill>
              </a:rPr>
              <a:t>terrestrial</a:t>
            </a:r>
            <a:r>
              <a:rPr lang="en-US" altLang="en-US" sz="2400" b="1"/>
              <a:t> (lives on land) of the three species, and the duck is the most </a:t>
            </a:r>
            <a:r>
              <a:rPr lang="en-US" altLang="en-US" sz="2400" b="1">
                <a:solidFill>
                  <a:srgbClr val="7030A0"/>
                </a:solidFill>
              </a:rPr>
              <a:t>aquatic</a:t>
            </a:r>
            <a:r>
              <a:rPr lang="en-US" altLang="en-US" sz="2400" b="1">
                <a:solidFill>
                  <a:srgbClr val="898683"/>
                </a:solidFill>
              </a:rPr>
              <a:t> </a:t>
            </a:r>
            <a:r>
              <a:rPr lang="en-US" altLang="en-US" sz="2400" b="1"/>
              <a:t>(lives on water). Can you determine which type you have?</a:t>
            </a:r>
          </a:p>
        </p:txBody>
      </p:sp>
      <p:pic>
        <p:nvPicPr>
          <p:cNvPr id="36869" name="Picture 4">
            <a:extLst>
              <a:ext uri="{FF2B5EF4-FFF2-40B4-BE49-F238E27FC236}">
                <a16:creationId xmlns:a16="http://schemas.microsoft.com/office/drawing/2014/main" id="{32C9C1C5-47E6-46BE-8A4C-9B4151036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21336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AutoShape 5">
            <a:hlinkClick r:id="rId3" action="ppaction://hlinksldjump" highlightClick="1"/>
            <a:extLst>
              <a:ext uri="{FF2B5EF4-FFF2-40B4-BE49-F238E27FC236}">
                <a16:creationId xmlns:a16="http://schemas.microsoft.com/office/drawing/2014/main" id="{DD8DF6C5-43F7-4AE9-9755-DFE8C41D1641}"/>
              </a:ext>
            </a:extLst>
          </p:cNvPr>
          <p:cNvSpPr>
            <a:spLocks noChangeArrowheads="1"/>
          </p:cNvSpPr>
          <p:nvPr/>
        </p:nvSpPr>
        <p:spPr bwMode="auto">
          <a:xfrm>
            <a:off x="8382000" y="609600"/>
            <a:ext cx="585788" cy="585788"/>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1BFF4357-E65B-475F-8A2E-F4E4473281CB}"/>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FD9C48CC-F2D3-4AB0-A52D-B62B13DC4BC5}" type="slidenum">
              <a:rPr lang="en-US" altLang="en-US" sz="1400" b="0"/>
              <a:pPr eaLnBrk="1" hangingPunct="1"/>
              <a:t>36</a:t>
            </a:fld>
            <a:endParaRPr lang="en-US" altLang="en-US" sz="1400" b="0"/>
          </a:p>
        </p:txBody>
      </p:sp>
      <p:sp>
        <p:nvSpPr>
          <p:cNvPr id="37891" name="Rectangle 2">
            <a:extLst>
              <a:ext uri="{FF2B5EF4-FFF2-40B4-BE49-F238E27FC236}">
                <a16:creationId xmlns:a16="http://schemas.microsoft.com/office/drawing/2014/main" id="{F8066D55-760A-4809-AD6F-6716C8DCCD4E}"/>
              </a:ext>
            </a:extLst>
          </p:cNvPr>
          <p:cNvSpPr>
            <a:spLocks noGrp="1" noChangeArrowheads="1"/>
          </p:cNvSpPr>
          <p:nvPr>
            <p:ph type="title"/>
          </p:nvPr>
        </p:nvSpPr>
        <p:spPr>
          <a:xfrm>
            <a:off x="2133600" y="304800"/>
            <a:ext cx="5943600" cy="838200"/>
          </a:xfrm>
          <a:solidFill>
            <a:srgbClr val="7030A0"/>
          </a:solidFill>
          <a:ln w="38100">
            <a:solidFill>
              <a:schemeClr val="tx1"/>
            </a:solidFill>
            <a:miter lim="800000"/>
            <a:headEnd/>
            <a:tailEnd/>
          </a:ln>
        </p:spPr>
        <p:txBody>
          <a:bodyPr/>
          <a:lstStyle/>
          <a:p>
            <a:pPr eaLnBrk="1" hangingPunct="1"/>
            <a:r>
              <a:rPr lang="en-US" altLang="en-US" sz="3200" b="1">
                <a:solidFill>
                  <a:schemeClr val="bg1"/>
                </a:solidFill>
              </a:rPr>
              <a:t>13. Mammal: Mink (P)</a:t>
            </a:r>
            <a:br>
              <a:rPr lang="en-US" altLang="en-US" sz="2800" b="1">
                <a:solidFill>
                  <a:schemeClr val="bg1"/>
                </a:solidFill>
              </a:rPr>
            </a:br>
            <a:r>
              <a:rPr lang="en-US" altLang="en-US" sz="2400" b="1" i="1">
                <a:solidFill>
                  <a:schemeClr val="bg1"/>
                </a:solidFill>
              </a:rPr>
              <a:t>Mustela vison</a:t>
            </a:r>
            <a:r>
              <a:rPr lang="en-US" altLang="en-US" sz="2400">
                <a:solidFill>
                  <a:schemeClr val="bg1"/>
                </a:solidFill>
              </a:rPr>
              <a:t> </a:t>
            </a:r>
            <a:endParaRPr lang="en-US" altLang="en-US" sz="2000">
              <a:solidFill>
                <a:schemeClr val="bg1"/>
              </a:solidFill>
            </a:endParaRPr>
          </a:p>
        </p:txBody>
      </p:sp>
      <p:sp>
        <p:nvSpPr>
          <p:cNvPr id="41987" name="Rectangle 3">
            <a:extLst>
              <a:ext uri="{FF2B5EF4-FFF2-40B4-BE49-F238E27FC236}">
                <a16:creationId xmlns:a16="http://schemas.microsoft.com/office/drawing/2014/main" id="{745007AD-71BF-4701-A7E5-8F24806930D1}"/>
              </a:ext>
            </a:extLst>
          </p:cNvPr>
          <p:cNvSpPr>
            <a:spLocks noGrp="1" noChangeArrowheads="1"/>
          </p:cNvSpPr>
          <p:nvPr>
            <p:ph type="body" idx="1"/>
          </p:nvPr>
        </p:nvSpPr>
        <p:spPr>
          <a:xfrm>
            <a:off x="152400" y="1371600"/>
            <a:ext cx="8610600" cy="4724400"/>
          </a:xfrm>
        </p:spPr>
        <p:txBody>
          <a:bodyPr/>
          <a:lstStyle/>
          <a:p>
            <a:pPr eaLnBrk="1" hangingPunct="1">
              <a:buFont typeface="Wingdings" panose="05000000000000000000" pitchFamily="2" charset="2"/>
              <a:buChar char="q"/>
            </a:pPr>
            <a:r>
              <a:rPr lang="en-US" altLang="en-US" sz="2400" b="1"/>
              <a:t>Members of the family Mustelidae, which  includes the world's smallest carnivore – the American least weasel. </a:t>
            </a:r>
          </a:p>
          <a:p>
            <a:pPr eaLnBrk="1" hangingPunct="1">
              <a:buFont typeface="Wingdings" panose="05000000000000000000" pitchFamily="2" charset="2"/>
              <a:buChar char="q"/>
            </a:pPr>
            <a:r>
              <a:rPr lang="en-US" altLang="en-US" sz="2400" b="1"/>
              <a:t>Weasels, ermine, minks, and otters are mainly found in cold environments and thus have soft thick fur.  </a:t>
            </a:r>
          </a:p>
          <a:p>
            <a:pPr eaLnBrk="1" hangingPunct="1">
              <a:buFont typeface="Wingdings" panose="05000000000000000000" pitchFamily="2" charset="2"/>
              <a:buChar char="q"/>
            </a:pPr>
            <a:r>
              <a:rPr lang="en-US" altLang="en-US" sz="2400" b="1"/>
              <a:t>The oily outer layer of fur repels water, because they live near rivers, streams, lakes, coastlines &amp; marshes. </a:t>
            </a:r>
          </a:p>
          <a:p>
            <a:pPr eaLnBrk="1" hangingPunct="1">
              <a:buFont typeface="Wingdings" panose="05000000000000000000" pitchFamily="2" charset="2"/>
              <a:buChar char="q"/>
            </a:pPr>
            <a:r>
              <a:rPr lang="en-US" altLang="en-US" sz="2400" b="1"/>
              <a:t>In the winter minks also grow long guard hairs that form a waterproof layer.  </a:t>
            </a:r>
          </a:p>
          <a:p>
            <a:pPr lvl="1" eaLnBrk="1" hangingPunct="1">
              <a:buFont typeface="Wingdings" panose="05000000000000000000" pitchFamily="2" charset="2"/>
              <a:buChar char="q"/>
            </a:pPr>
            <a:r>
              <a:rPr lang="en-US" altLang="en-US" sz="2400" b="1"/>
              <a:t>This additional fur layer helps to keep them warm and dry when swimming in icy waters. </a:t>
            </a:r>
          </a:p>
          <a:p>
            <a:pPr eaLnBrk="1" hangingPunct="1">
              <a:buFont typeface="Wingdings" panose="05000000000000000000" pitchFamily="2" charset="2"/>
              <a:buChar char="q"/>
            </a:pPr>
            <a:r>
              <a:rPr lang="en-US" altLang="en-US" sz="2400" b="1"/>
              <a:t>In the northern part of their range, the animals shed the brown fur, &amp; replace it with a white coat in the winter.</a:t>
            </a:r>
          </a:p>
        </p:txBody>
      </p:sp>
      <p:pic>
        <p:nvPicPr>
          <p:cNvPr id="37893" name="Picture 5" descr="ammink">
            <a:extLst>
              <a:ext uri="{FF2B5EF4-FFF2-40B4-BE49-F238E27FC236}">
                <a16:creationId xmlns:a16="http://schemas.microsoft.com/office/drawing/2014/main" id="{F840CBA4-9766-491B-B54E-6EF1BD341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9050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AutoShape 6">
            <a:hlinkClick r:id="rId3" action="ppaction://hlinksldjump" highlightClick="1"/>
            <a:extLst>
              <a:ext uri="{FF2B5EF4-FFF2-40B4-BE49-F238E27FC236}">
                <a16:creationId xmlns:a16="http://schemas.microsoft.com/office/drawing/2014/main" id="{10907BCA-7648-4481-A6E5-1E04F0785F44}"/>
              </a:ext>
            </a:extLst>
          </p:cNvPr>
          <p:cNvSpPr>
            <a:spLocks noChangeArrowheads="1"/>
          </p:cNvSpPr>
          <p:nvPr/>
        </p:nvSpPr>
        <p:spPr bwMode="auto">
          <a:xfrm>
            <a:off x="8229600" y="457200"/>
            <a:ext cx="609600" cy="585788"/>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a:extLst>
              <a:ext uri="{FF2B5EF4-FFF2-40B4-BE49-F238E27FC236}">
                <a16:creationId xmlns:a16="http://schemas.microsoft.com/office/drawing/2014/main" id="{372A34E3-30E0-4B35-AF8F-4CC3DE4F716E}"/>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B42BB056-4A27-4534-BF3C-A3A2CBDC0427}" type="slidenum">
              <a:rPr lang="en-US" altLang="en-US" sz="1400" b="0"/>
              <a:pPr eaLnBrk="1" hangingPunct="1"/>
              <a:t>37</a:t>
            </a:fld>
            <a:endParaRPr lang="en-US" altLang="en-US" sz="1400" b="0"/>
          </a:p>
        </p:txBody>
      </p:sp>
      <p:sp>
        <p:nvSpPr>
          <p:cNvPr id="38915" name="Rectangle 2">
            <a:extLst>
              <a:ext uri="{FF2B5EF4-FFF2-40B4-BE49-F238E27FC236}">
                <a16:creationId xmlns:a16="http://schemas.microsoft.com/office/drawing/2014/main" id="{D822AF94-8E53-49C7-A360-7EA06E20E66B}"/>
              </a:ext>
            </a:extLst>
          </p:cNvPr>
          <p:cNvSpPr>
            <a:spLocks noGrp="1" noChangeArrowheads="1"/>
          </p:cNvSpPr>
          <p:nvPr>
            <p:ph type="title"/>
          </p:nvPr>
        </p:nvSpPr>
        <p:spPr>
          <a:xfrm>
            <a:off x="2057400" y="304800"/>
            <a:ext cx="6172200" cy="884238"/>
          </a:xfrm>
          <a:solidFill>
            <a:srgbClr val="7030A0"/>
          </a:solidFill>
          <a:ln w="38100">
            <a:solidFill>
              <a:schemeClr val="tx1"/>
            </a:solidFill>
            <a:miter lim="800000"/>
            <a:headEnd/>
            <a:tailEnd/>
          </a:ln>
        </p:spPr>
        <p:txBody>
          <a:bodyPr/>
          <a:lstStyle/>
          <a:p>
            <a:pPr eaLnBrk="1" hangingPunct="1"/>
            <a:r>
              <a:rPr lang="en-US" altLang="en-US" sz="3200" b="1">
                <a:solidFill>
                  <a:schemeClr val="bg1"/>
                </a:solidFill>
              </a:rPr>
              <a:t>5. Mammal: Deer (R)</a:t>
            </a:r>
            <a:br>
              <a:rPr lang="en-US" altLang="en-US" sz="3200" b="1">
                <a:solidFill>
                  <a:schemeClr val="bg1"/>
                </a:solidFill>
              </a:rPr>
            </a:br>
            <a:r>
              <a:rPr lang="en-US" altLang="en-US" sz="2400" b="1" i="1">
                <a:solidFill>
                  <a:schemeClr val="bg1"/>
                </a:solidFill>
              </a:rPr>
              <a:t>Odocoileus virginianus</a:t>
            </a:r>
            <a:endParaRPr lang="en-US" altLang="en-US" sz="3200" b="1">
              <a:solidFill>
                <a:schemeClr val="bg1"/>
              </a:solidFill>
            </a:endParaRPr>
          </a:p>
        </p:txBody>
      </p:sp>
      <p:sp>
        <p:nvSpPr>
          <p:cNvPr id="43011" name="Rectangle 3">
            <a:extLst>
              <a:ext uri="{FF2B5EF4-FFF2-40B4-BE49-F238E27FC236}">
                <a16:creationId xmlns:a16="http://schemas.microsoft.com/office/drawing/2014/main" id="{97E84C9D-1C7B-43E9-8861-74A5BEA4FA5D}"/>
              </a:ext>
            </a:extLst>
          </p:cNvPr>
          <p:cNvSpPr>
            <a:spLocks noGrp="1" noChangeArrowheads="1"/>
          </p:cNvSpPr>
          <p:nvPr>
            <p:ph type="body" idx="1"/>
          </p:nvPr>
        </p:nvSpPr>
        <p:spPr>
          <a:xfrm>
            <a:off x="0" y="1295400"/>
            <a:ext cx="9144000" cy="2743200"/>
          </a:xfrm>
        </p:spPr>
        <p:txBody>
          <a:bodyPr/>
          <a:lstStyle/>
          <a:p>
            <a:pPr eaLnBrk="1" hangingPunct="1">
              <a:buFont typeface="Wingdings" panose="05000000000000000000" pitchFamily="2" charset="2"/>
              <a:buChar char="q"/>
            </a:pPr>
            <a:r>
              <a:rPr lang="en-US" altLang="en-US" sz="2400" b="1"/>
              <a:t>45 species of deer in the family Cervidae, in the order Artiodactyla (even-toed ungulates).  </a:t>
            </a:r>
          </a:p>
          <a:p>
            <a:pPr eaLnBrk="1" hangingPunct="1">
              <a:buFont typeface="Wingdings" panose="05000000000000000000" pitchFamily="2" charset="2"/>
              <a:buChar char="q"/>
            </a:pPr>
            <a:r>
              <a:rPr lang="en-US" altLang="en-US" sz="2400" b="1"/>
              <a:t>Deer are slender-bodied, fast </a:t>
            </a:r>
            <a:r>
              <a:rPr lang="en-US" altLang="en-US" sz="2400" b="1">
                <a:solidFill>
                  <a:srgbClr val="7030A0"/>
                </a:solidFill>
              </a:rPr>
              <a:t>herbivores</a:t>
            </a:r>
            <a:r>
              <a:rPr lang="en-US" altLang="en-US" sz="2400" b="1"/>
              <a:t> that </a:t>
            </a:r>
            <a:r>
              <a:rPr lang="en-US" altLang="en-US" sz="2400" b="1">
                <a:solidFill>
                  <a:srgbClr val="7030A0"/>
                </a:solidFill>
              </a:rPr>
              <a:t>browse</a:t>
            </a:r>
            <a:r>
              <a:rPr lang="en-US" altLang="en-US" sz="2400" b="1"/>
              <a:t> on trees, and to a lesser extent, </a:t>
            </a:r>
            <a:r>
              <a:rPr lang="en-US" altLang="en-US" sz="2400" b="1">
                <a:solidFill>
                  <a:srgbClr val="7030A0"/>
                </a:solidFill>
              </a:rPr>
              <a:t>graze</a:t>
            </a:r>
            <a:r>
              <a:rPr lang="en-US" altLang="en-US" sz="2400" b="1"/>
              <a:t> on grass. </a:t>
            </a:r>
          </a:p>
          <a:p>
            <a:pPr eaLnBrk="1" hangingPunct="1">
              <a:buFont typeface="Wingdings" panose="05000000000000000000" pitchFamily="2" charset="2"/>
              <a:buChar char="q"/>
            </a:pPr>
            <a:r>
              <a:rPr lang="en-US" altLang="en-US" sz="2400" b="1"/>
              <a:t>Antlers are used by males in combat over females.</a:t>
            </a:r>
          </a:p>
          <a:p>
            <a:pPr eaLnBrk="1" hangingPunct="1">
              <a:buFont typeface="Wingdings" panose="05000000000000000000" pitchFamily="2" charset="2"/>
              <a:buChar char="q"/>
            </a:pPr>
            <a:r>
              <a:rPr lang="en-US" altLang="en-US" sz="2400" b="1"/>
              <a:t> Red-brown summer fur changes to gray-brown in winter.</a:t>
            </a:r>
          </a:p>
          <a:p>
            <a:pPr eaLnBrk="1" hangingPunct="1">
              <a:buFont typeface="Wingdings" panose="05000000000000000000" pitchFamily="2" charset="2"/>
              <a:buChar char="q"/>
            </a:pPr>
            <a:r>
              <a:rPr lang="en-US" altLang="en-US" sz="2400" b="1"/>
              <a:t> The throat and underparts of the deer’s fur are white, with white bands across the muzzle.</a:t>
            </a:r>
          </a:p>
          <a:p>
            <a:pPr eaLnBrk="1" hangingPunct="1">
              <a:spcBef>
                <a:spcPct val="50000"/>
              </a:spcBef>
              <a:buFont typeface="Wingdings" panose="05000000000000000000" pitchFamily="2" charset="2"/>
              <a:buChar char="q"/>
            </a:pPr>
            <a:r>
              <a:rPr lang="en-US" altLang="en-US" sz="2400" b="1"/>
              <a:t>Fur of medium thickness; can do well in hot &amp; cold environments. </a:t>
            </a:r>
          </a:p>
          <a:p>
            <a:pPr eaLnBrk="1" hangingPunct="1">
              <a:spcBef>
                <a:spcPct val="50000"/>
              </a:spcBef>
              <a:buFont typeface="Wingdings" panose="05000000000000000000" pitchFamily="2" charset="2"/>
              <a:buChar char="q"/>
            </a:pPr>
            <a:r>
              <a:rPr lang="en-US" altLang="en-US" sz="2400" b="1"/>
              <a:t>White underside of tail is waved as a flag to help keep group members together and attract predators to the rear of the body, giving the deer a chance to escape.</a:t>
            </a:r>
            <a:r>
              <a:rPr lang="en-US" altLang="en-US" sz="2000" b="1"/>
              <a:t>  </a:t>
            </a:r>
          </a:p>
        </p:txBody>
      </p:sp>
      <p:pic>
        <p:nvPicPr>
          <p:cNvPr id="38917" name="Picture 4">
            <a:extLst>
              <a:ext uri="{FF2B5EF4-FFF2-40B4-BE49-F238E27FC236}">
                <a16:creationId xmlns:a16="http://schemas.microsoft.com/office/drawing/2014/main" id="{B81284FF-D367-411A-BFC6-E7E2F2558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1371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AutoShape 6">
            <a:hlinkClick r:id="rId3" action="ppaction://hlinksldjump" highlightClick="1"/>
            <a:extLst>
              <a:ext uri="{FF2B5EF4-FFF2-40B4-BE49-F238E27FC236}">
                <a16:creationId xmlns:a16="http://schemas.microsoft.com/office/drawing/2014/main" id="{CC333322-4381-4DDB-AB01-0283BD6661AA}"/>
              </a:ext>
            </a:extLst>
          </p:cNvPr>
          <p:cNvSpPr>
            <a:spLocks noChangeArrowheads="1"/>
          </p:cNvSpPr>
          <p:nvPr/>
        </p:nvSpPr>
        <p:spPr bwMode="auto">
          <a:xfrm>
            <a:off x="8458200" y="609600"/>
            <a:ext cx="533400" cy="533400"/>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3011">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71532EDB-92F4-4DE1-8B7A-EFBD806F370C}"/>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C0269933-AE84-47AC-AAFC-8540880BE410}" type="slidenum">
              <a:rPr lang="en-US" altLang="en-US" sz="1400" b="0"/>
              <a:pPr eaLnBrk="1" hangingPunct="1"/>
              <a:t>38</a:t>
            </a:fld>
            <a:endParaRPr lang="en-US" altLang="en-US" sz="1400" b="0"/>
          </a:p>
        </p:txBody>
      </p:sp>
      <p:sp>
        <p:nvSpPr>
          <p:cNvPr id="39939" name="Rectangle 2">
            <a:extLst>
              <a:ext uri="{FF2B5EF4-FFF2-40B4-BE49-F238E27FC236}">
                <a16:creationId xmlns:a16="http://schemas.microsoft.com/office/drawing/2014/main" id="{6A8F5BA7-BB22-427B-A3A2-A859294DB662}"/>
              </a:ext>
            </a:extLst>
          </p:cNvPr>
          <p:cNvSpPr>
            <a:spLocks noGrp="1" noChangeArrowheads="1"/>
          </p:cNvSpPr>
          <p:nvPr>
            <p:ph type="title"/>
          </p:nvPr>
        </p:nvSpPr>
        <p:spPr>
          <a:xfrm>
            <a:off x="1905000" y="304800"/>
            <a:ext cx="6477000" cy="838200"/>
          </a:xfrm>
          <a:solidFill>
            <a:srgbClr val="7030A0"/>
          </a:solidFill>
          <a:ln w="28575">
            <a:solidFill>
              <a:schemeClr val="tx1"/>
            </a:solidFill>
            <a:miter lim="800000"/>
            <a:headEnd/>
            <a:tailEnd/>
          </a:ln>
        </p:spPr>
        <p:txBody>
          <a:bodyPr/>
          <a:lstStyle/>
          <a:p>
            <a:pPr eaLnBrk="1" hangingPunct="1"/>
            <a:r>
              <a:rPr lang="en-US" altLang="en-US" sz="3200" b="1">
                <a:solidFill>
                  <a:schemeClr val="bg1"/>
                </a:solidFill>
              </a:rPr>
              <a:t> 15. Mammal: Opossum (O)</a:t>
            </a:r>
            <a:br>
              <a:rPr lang="en-US" altLang="en-US" sz="3200" b="1">
                <a:solidFill>
                  <a:schemeClr val="bg1"/>
                </a:solidFill>
              </a:rPr>
            </a:br>
            <a:r>
              <a:rPr lang="en-US" altLang="en-US" sz="2400" b="1" i="1">
                <a:solidFill>
                  <a:schemeClr val="bg1"/>
                </a:solidFill>
              </a:rPr>
              <a:t>Didelphis virginiana</a:t>
            </a:r>
            <a:endParaRPr lang="en-US" altLang="en-US" sz="3200" b="1">
              <a:solidFill>
                <a:schemeClr val="bg1"/>
              </a:solidFill>
            </a:endParaRPr>
          </a:p>
        </p:txBody>
      </p:sp>
      <p:sp>
        <p:nvSpPr>
          <p:cNvPr id="44035" name="Rectangle 3">
            <a:extLst>
              <a:ext uri="{FF2B5EF4-FFF2-40B4-BE49-F238E27FC236}">
                <a16:creationId xmlns:a16="http://schemas.microsoft.com/office/drawing/2014/main" id="{83F8A362-707C-42F4-B73C-068564E6D2FB}"/>
              </a:ext>
            </a:extLst>
          </p:cNvPr>
          <p:cNvSpPr>
            <a:spLocks noGrp="1" noChangeArrowheads="1"/>
          </p:cNvSpPr>
          <p:nvPr>
            <p:ph type="body" idx="1"/>
          </p:nvPr>
        </p:nvSpPr>
        <p:spPr>
          <a:xfrm>
            <a:off x="457200" y="1371600"/>
            <a:ext cx="8229600" cy="5257800"/>
          </a:xfrm>
        </p:spPr>
        <p:txBody>
          <a:bodyPr/>
          <a:lstStyle/>
          <a:p>
            <a:pPr eaLnBrk="1" hangingPunct="1">
              <a:lnSpc>
                <a:spcPct val="80000"/>
              </a:lnSpc>
              <a:buFont typeface="Wingdings" panose="05000000000000000000" pitchFamily="2" charset="2"/>
              <a:buChar char="q"/>
            </a:pPr>
            <a:r>
              <a:rPr lang="en-US" altLang="en-US" sz="2400" b="1"/>
              <a:t>The opossum is North American’s only </a:t>
            </a:r>
            <a:r>
              <a:rPr lang="en-US" altLang="en-US" sz="2400" b="1">
                <a:solidFill>
                  <a:srgbClr val="7030A0"/>
                </a:solidFill>
              </a:rPr>
              <a:t>marsupial </a:t>
            </a:r>
            <a:r>
              <a:rPr lang="en-US" altLang="en-US" sz="2400" b="1"/>
              <a:t>(immature young are raised in a pouch). </a:t>
            </a:r>
          </a:p>
          <a:p>
            <a:pPr eaLnBrk="1" hangingPunct="1">
              <a:lnSpc>
                <a:spcPct val="80000"/>
              </a:lnSpc>
              <a:buFont typeface="Wingdings" panose="05000000000000000000" pitchFamily="2" charset="2"/>
              <a:buChar char="q"/>
            </a:pPr>
            <a:r>
              <a:rPr lang="en-US" altLang="en-US" sz="2400" b="1"/>
              <a:t>Opossums are nocturnal and scavenge both plant and animal matter (they are </a:t>
            </a:r>
            <a:r>
              <a:rPr lang="en-US" altLang="en-US" sz="2400" b="1">
                <a:solidFill>
                  <a:srgbClr val="7030A0"/>
                </a:solidFill>
              </a:rPr>
              <a:t>omnivores</a:t>
            </a:r>
            <a:r>
              <a:rPr lang="en-US" altLang="en-US" sz="2400" b="1"/>
              <a:t>). </a:t>
            </a:r>
          </a:p>
          <a:p>
            <a:pPr eaLnBrk="1" hangingPunct="1">
              <a:lnSpc>
                <a:spcPct val="80000"/>
              </a:lnSpc>
              <a:buFont typeface="Wingdings" panose="05000000000000000000" pitchFamily="2" charset="2"/>
              <a:buChar char="q"/>
            </a:pPr>
            <a:r>
              <a:rPr lang="en-US" altLang="en-US" sz="2400" b="1"/>
              <a:t>Opossums have a heavyset body that resembles a large house cat, but they have a pointed snout.</a:t>
            </a:r>
          </a:p>
          <a:p>
            <a:pPr eaLnBrk="1" hangingPunct="1">
              <a:lnSpc>
                <a:spcPct val="80000"/>
              </a:lnSpc>
              <a:buFont typeface="Wingdings" panose="05000000000000000000" pitchFamily="2" charset="2"/>
              <a:buChar char="q"/>
            </a:pPr>
            <a:r>
              <a:rPr lang="en-US" altLang="en-US" sz="2400" b="1"/>
              <a:t>All opossums have long, tapered tails that lack fur.</a:t>
            </a:r>
          </a:p>
          <a:p>
            <a:pPr eaLnBrk="1" hangingPunct="1">
              <a:lnSpc>
                <a:spcPct val="80000"/>
              </a:lnSpc>
              <a:spcBef>
                <a:spcPct val="50000"/>
              </a:spcBef>
              <a:buFont typeface="Wingdings" panose="05000000000000000000" pitchFamily="2" charset="2"/>
              <a:buChar char="q"/>
            </a:pPr>
            <a:r>
              <a:rPr lang="en-US" altLang="en-US" sz="2400" b="1"/>
              <a:t>Females have a fur-lined pouch to carry their young. </a:t>
            </a:r>
          </a:p>
          <a:p>
            <a:pPr eaLnBrk="1" hangingPunct="1">
              <a:lnSpc>
                <a:spcPct val="80000"/>
              </a:lnSpc>
              <a:spcBef>
                <a:spcPct val="50000"/>
              </a:spcBef>
              <a:buFont typeface="Wingdings" panose="05000000000000000000" pitchFamily="2" charset="2"/>
              <a:buChar char="q"/>
            </a:pPr>
            <a:r>
              <a:rPr lang="en-US" altLang="en-US" sz="2400" b="1"/>
              <a:t>The color of the opossum varies by region. </a:t>
            </a:r>
          </a:p>
          <a:p>
            <a:pPr lvl="1" eaLnBrk="1" hangingPunct="1">
              <a:lnSpc>
                <a:spcPct val="80000"/>
              </a:lnSpc>
              <a:spcBef>
                <a:spcPct val="50000"/>
              </a:spcBef>
              <a:buFont typeface="Wingdings" panose="05000000000000000000" pitchFamily="2" charset="2"/>
              <a:buChar char="q"/>
            </a:pPr>
            <a:r>
              <a:rPr lang="en-US" altLang="en-US" sz="2400" b="1"/>
              <a:t> Northern populations have thick underfur that is white in color and has black tips. The pale guard hairs give the opossum a gray appearance.</a:t>
            </a:r>
          </a:p>
          <a:p>
            <a:pPr eaLnBrk="1" hangingPunct="1">
              <a:lnSpc>
                <a:spcPct val="80000"/>
              </a:lnSpc>
              <a:spcBef>
                <a:spcPct val="50000"/>
              </a:spcBef>
              <a:buFont typeface="Wingdings" panose="05000000000000000000" pitchFamily="2" charset="2"/>
              <a:buChar char="q"/>
            </a:pPr>
            <a:r>
              <a:rPr lang="en-US" altLang="en-US" sz="2400" b="1"/>
              <a:t>Opossums are found in a variety of environments, ranging from relatively </a:t>
            </a:r>
            <a:r>
              <a:rPr lang="en-US" altLang="en-US" sz="2400" b="1">
                <a:solidFill>
                  <a:srgbClr val="7030A0"/>
                </a:solidFill>
              </a:rPr>
              <a:t>arid</a:t>
            </a:r>
            <a:r>
              <a:rPr lang="en-US" altLang="en-US" sz="2400" b="1"/>
              <a:t> (dry) to </a:t>
            </a:r>
            <a:r>
              <a:rPr lang="en-US" altLang="en-US" sz="2400" b="1">
                <a:solidFill>
                  <a:srgbClr val="7030A0"/>
                </a:solidFill>
              </a:rPr>
              <a:t>mesic</a:t>
            </a:r>
            <a:r>
              <a:rPr lang="en-US" altLang="en-US" sz="2400" b="1"/>
              <a:t> (moist) environments.</a:t>
            </a:r>
          </a:p>
          <a:p>
            <a:pPr eaLnBrk="1" hangingPunct="1">
              <a:lnSpc>
                <a:spcPct val="80000"/>
              </a:lnSpc>
              <a:buFont typeface="Wingdings" panose="05000000000000000000" pitchFamily="2" charset="2"/>
              <a:buChar char="q"/>
            </a:pPr>
            <a:endParaRPr lang="en-US" altLang="en-US" sz="2400" b="1"/>
          </a:p>
        </p:txBody>
      </p:sp>
      <p:pic>
        <p:nvPicPr>
          <p:cNvPr id="39941" name="Picture 4">
            <a:extLst>
              <a:ext uri="{FF2B5EF4-FFF2-40B4-BE49-F238E27FC236}">
                <a16:creationId xmlns:a16="http://schemas.microsoft.com/office/drawing/2014/main" id="{841037A9-AC2B-4440-A8DB-47E108BC5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76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AutoShape 7">
            <a:hlinkClick r:id="rId3" action="ppaction://hlinksldjump" highlightClick="1"/>
            <a:extLst>
              <a:ext uri="{FF2B5EF4-FFF2-40B4-BE49-F238E27FC236}">
                <a16:creationId xmlns:a16="http://schemas.microsoft.com/office/drawing/2014/main" id="{47C63094-9384-430E-B9AE-AF8B6E040CDA}"/>
              </a:ext>
            </a:extLst>
          </p:cNvPr>
          <p:cNvSpPr>
            <a:spLocks noChangeArrowheads="1"/>
          </p:cNvSpPr>
          <p:nvPr/>
        </p:nvSpPr>
        <p:spPr bwMode="auto">
          <a:xfrm>
            <a:off x="8458200" y="457200"/>
            <a:ext cx="585788" cy="533400"/>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4035">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F0AF4ACA-01C0-4151-A316-C3B328667905}"/>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6D8B6051-2A7D-4598-A133-405411EBE7C2}" type="slidenum">
              <a:rPr lang="en-US" altLang="en-US" sz="1400" b="0"/>
              <a:pPr eaLnBrk="1" hangingPunct="1"/>
              <a:t>39</a:t>
            </a:fld>
            <a:endParaRPr lang="en-US" altLang="en-US" sz="1400" b="0"/>
          </a:p>
        </p:txBody>
      </p:sp>
      <p:sp>
        <p:nvSpPr>
          <p:cNvPr id="40963" name="Rectangle 2">
            <a:extLst>
              <a:ext uri="{FF2B5EF4-FFF2-40B4-BE49-F238E27FC236}">
                <a16:creationId xmlns:a16="http://schemas.microsoft.com/office/drawing/2014/main" id="{CEBF84B5-D03B-4742-BCAD-4D3FE0446CAC}"/>
              </a:ext>
            </a:extLst>
          </p:cNvPr>
          <p:cNvSpPr>
            <a:spLocks noGrp="1" noChangeArrowheads="1"/>
          </p:cNvSpPr>
          <p:nvPr>
            <p:ph type="title"/>
          </p:nvPr>
        </p:nvSpPr>
        <p:spPr>
          <a:xfrm>
            <a:off x="1600200" y="304800"/>
            <a:ext cx="6629400" cy="914400"/>
          </a:xfrm>
          <a:solidFill>
            <a:srgbClr val="7030A0"/>
          </a:solidFill>
          <a:ln w="38100">
            <a:solidFill>
              <a:schemeClr val="tx1"/>
            </a:solidFill>
            <a:miter lim="800000"/>
            <a:headEnd/>
            <a:tailEnd/>
          </a:ln>
        </p:spPr>
        <p:txBody>
          <a:bodyPr/>
          <a:lstStyle/>
          <a:p>
            <a:pPr eaLnBrk="1" hangingPunct="1"/>
            <a:r>
              <a:rPr lang="en-US" altLang="en-US" sz="3200" b="1">
                <a:solidFill>
                  <a:schemeClr val="bg1"/>
                </a:solidFill>
              </a:rPr>
              <a:t> 16. Mammal: Kangaroo (Q)</a:t>
            </a:r>
            <a:br>
              <a:rPr lang="en-US" altLang="en-US" sz="3200" b="1">
                <a:solidFill>
                  <a:schemeClr val="bg1"/>
                </a:solidFill>
              </a:rPr>
            </a:br>
            <a:r>
              <a:rPr lang="en-US" altLang="en-US" sz="2400" b="1" i="1">
                <a:solidFill>
                  <a:schemeClr val="bg1"/>
                </a:solidFill>
              </a:rPr>
              <a:t>Macropus sp.</a:t>
            </a:r>
            <a:endParaRPr lang="en-US" altLang="en-US" sz="3200" b="1">
              <a:solidFill>
                <a:schemeClr val="bg1"/>
              </a:solidFill>
            </a:endParaRPr>
          </a:p>
        </p:txBody>
      </p:sp>
      <p:sp>
        <p:nvSpPr>
          <p:cNvPr id="45059" name="Rectangle 3">
            <a:extLst>
              <a:ext uri="{FF2B5EF4-FFF2-40B4-BE49-F238E27FC236}">
                <a16:creationId xmlns:a16="http://schemas.microsoft.com/office/drawing/2014/main" id="{012183A7-A651-4550-8EF7-4B98DBD3B447}"/>
              </a:ext>
            </a:extLst>
          </p:cNvPr>
          <p:cNvSpPr>
            <a:spLocks noGrp="1" noChangeArrowheads="1"/>
          </p:cNvSpPr>
          <p:nvPr>
            <p:ph type="body" idx="1"/>
          </p:nvPr>
        </p:nvSpPr>
        <p:spPr>
          <a:xfrm>
            <a:off x="152400" y="1524000"/>
            <a:ext cx="8763000" cy="3657600"/>
          </a:xfrm>
        </p:spPr>
        <p:txBody>
          <a:bodyPr/>
          <a:lstStyle/>
          <a:p>
            <a:pPr eaLnBrk="1" hangingPunct="1">
              <a:lnSpc>
                <a:spcPct val="80000"/>
              </a:lnSpc>
              <a:buFont typeface="Wingdings" panose="05000000000000000000" pitchFamily="2" charset="2"/>
              <a:buChar char="q"/>
            </a:pPr>
            <a:r>
              <a:rPr lang="en-US" altLang="en-US" sz="2400" b="1"/>
              <a:t>Kangaroo means “I don’t understand what you said” in the language of Australian Aborigines. </a:t>
            </a:r>
          </a:p>
          <a:p>
            <a:pPr eaLnBrk="1" hangingPunct="1">
              <a:lnSpc>
                <a:spcPct val="80000"/>
              </a:lnSpc>
              <a:buFont typeface="Wingdings" panose="05000000000000000000" pitchFamily="2" charset="2"/>
              <a:buChar char="q"/>
            </a:pPr>
            <a:r>
              <a:rPr lang="en-US" altLang="en-US" sz="2400" b="1"/>
              <a:t>There are 47 species of kangaroo.  </a:t>
            </a:r>
          </a:p>
          <a:p>
            <a:pPr eaLnBrk="1" hangingPunct="1">
              <a:lnSpc>
                <a:spcPct val="80000"/>
              </a:lnSpc>
              <a:buFont typeface="Wingdings" panose="05000000000000000000" pitchFamily="2" charset="2"/>
              <a:buChar char="q"/>
            </a:pPr>
            <a:r>
              <a:rPr lang="en-US" altLang="en-US" sz="2400" b="1"/>
              <a:t>They are all herbivores (plant-eaters) in that they eat grass, leaves, and roots.</a:t>
            </a:r>
          </a:p>
          <a:p>
            <a:pPr eaLnBrk="1" hangingPunct="1">
              <a:lnSpc>
                <a:spcPct val="80000"/>
              </a:lnSpc>
              <a:buFont typeface="Wingdings" panose="05000000000000000000" pitchFamily="2" charset="2"/>
              <a:buChar char="q"/>
            </a:pPr>
            <a:r>
              <a:rPr lang="en-US" altLang="en-US" sz="2400" b="1"/>
              <a:t>Close relatives of the opossum, as both are </a:t>
            </a:r>
            <a:r>
              <a:rPr lang="en-US" altLang="en-US" sz="2400" b="1">
                <a:solidFill>
                  <a:srgbClr val="7030A0"/>
                </a:solidFill>
              </a:rPr>
              <a:t>marsupials</a:t>
            </a:r>
            <a:r>
              <a:rPr lang="en-US" altLang="en-US" sz="2400" b="1"/>
              <a:t>: the young are born at an early stage of development, and complete their development within a marsupial pouch on the mother’s body.</a:t>
            </a:r>
          </a:p>
          <a:p>
            <a:pPr eaLnBrk="1" hangingPunct="1">
              <a:lnSpc>
                <a:spcPct val="80000"/>
              </a:lnSpc>
              <a:buFont typeface="Wingdings" panose="05000000000000000000" pitchFamily="2" charset="2"/>
              <a:buChar char="q"/>
            </a:pPr>
            <a:r>
              <a:rPr lang="en-US" altLang="en-US" sz="2400" b="1"/>
              <a:t>If you look at a opossum hair &amp; a kangaroo hair, you will see they are very similar in structure.</a:t>
            </a:r>
          </a:p>
          <a:p>
            <a:pPr marL="342900" lvl="1" indent="-342900" eaLnBrk="1" hangingPunct="1">
              <a:lnSpc>
                <a:spcPct val="80000"/>
              </a:lnSpc>
              <a:buFont typeface="Wingdings" panose="05000000000000000000" pitchFamily="2" charset="2"/>
              <a:buChar char="q"/>
            </a:pPr>
            <a:r>
              <a:rPr lang="en-US" altLang="en-US" sz="2400" b="1"/>
              <a:t> Native to Australia, New Guinea, &amp; neighboring islands.</a:t>
            </a:r>
          </a:p>
          <a:p>
            <a:pPr eaLnBrk="1" hangingPunct="1">
              <a:lnSpc>
                <a:spcPct val="80000"/>
              </a:lnSpc>
              <a:buFont typeface="Wingdings" panose="05000000000000000000" pitchFamily="2" charset="2"/>
              <a:buChar char="q"/>
            </a:pPr>
            <a:r>
              <a:rPr lang="en-US" altLang="en-US" sz="2400" b="1"/>
              <a:t>Though the countries in which they live do have snowy areas in the winter, roos tend to stay in the warmer, northern regions of these places, where the winters are relatively mild.</a:t>
            </a:r>
          </a:p>
          <a:p>
            <a:pPr eaLnBrk="1" hangingPunct="1">
              <a:lnSpc>
                <a:spcPct val="80000"/>
              </a:lnSpc>
              <a:buFont typeface="Wingdings" panose="05000000000000000000" pitchFamily="2" charset="2"/>
              <a:buChar char="q"/>
            </a:pPr>
            <a:endParaRPr lang="en-US" altLang="en-US" sz="2000" b="1"/>
          </a:p>
        </p:txBody>
      </p:sp>
      <p:pic>
        <p:nvPicPr>
          <p:cNvPr id="40965" name="Picture 4">
            <a:extLst>
              <a:ext uri="{FF2B5EF4-FFF2-40B4-BE49-F238E27FC236}">
                <a16:creationId xmlns:a16="http://schemas.microsoft.com/office/drawing/2014/main" id="{40CF07C0-CF78-4F6D-B187-3DD8C0C66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096963"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61" name="AutoShape 5">
            <a:hlinkClick r:id="rId3" action="ppaction://hlinksldjump" highlightClick="1"/>
            <a:extLst>
              <a:ext uri="{FF2B5EF4-FFF2-40B4-BE49-F238E27FC236}">
                <a16:creationId xmlns:a16="http://schemas.microsoft.com/office/drawing/2014/main" id="{EEABEEE4-CE89-4C6C-952F-12A77293F288}"/>
              </a:ext>
            </a:extLst>
          </p:cNvPr>
          <p:cNvSpPr>
            <a:spLocks noChangeArrowheads="1"/>
          </p:cNvSpPr>
          <p:nvPr/>
        </p:nvSpPr>
        <p:spPr bwMode="auto">
          <a:xfrm>
            <a:off x="8382000" y="381000"/>
            <a:ext cx="585788" cy="533400"/>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8138410A-D4E3-42DC-BA86-2D56B844252B}"/>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70F2E75D-E00D-4EB8-A08D-84F4053EB1D6}" type="slidenum">
              <a:rPr lang="en-US" altLang="en-US" sz="1400" b="0"/>
              <a:pPr eaLnBrk="1" hangingPunct="1"/>
              <a:t>4</a:t>
            </a:fld>
            <a:endParaRPr lang="en-US" altLang="en-US" sz="1400" b="0"/>
          </a:p>
        </p:txBody>
      </p:sp>
      <p:sp>
        <p:nvSpPr>
          <p:cNvPr id="5123" name="Rectangle 2">
            <a:extLst>
              <a:ext uri="{FF2B5EF4-FFF2-40B4-BE49-F238E27FC236}">
                <a16:creationId xmlns:a16="http://schemas.microsoft.com/office/drawing/2014/main" id="{708DE005-ED0F-42AE-B198-2AC5449CFDDE}"/>
              </a:ext>
            </a:extLst>
          </p:cNvPr>
          <p:cNvSpPr>
            <a:spLocks noGrp="1" noChangeArrowheads="1"/>
          </p:cNvSpPr>
          <p:nvPr>
            <p:ph type="title"/>
          </p:nvPr>
        </p:nvSpPr>
        <p:spPr>
          <a:xfrm>
            <a:off x="457200" y="152400"/>
            <a:ext cx="8229600" cy="731838"/>
          </a:xfrm>
          <a:solidFill>
            <a:srgbClr val="6CA55F"/>
          </a:solidFill>
          <a:ln w="38100">
            <a:solidFill>
              <a:schemeClr val="tx1"/>
            </a:solidFill>
            <a:miter lim="800000"/>
            <a:headEnd/>
            <a:tailEnd/>
          </a:ln>
        </p:spPr>
        <p:txBody>
          <a:bodyPr/>
          <a:lstStyle/>
          <a:p>
            <a:pPr eaLnBrk="1" hangingPunct="1"/>
            <a:r>
              <a:rPr lang="en-US" altLang="en-US" sz="3200" b="1"/>
              <a:t>Introduction</a:t>
            </a:r>
          </a:p>
        </p:txBody>
      </p:sp>
      <p:sp>
        <p:nvSpPr>
          <p:cNvPr id="3075" name="Rectangle 3">
            <a:extLst>
              <a:ext uri="{FF2B5EF4-FFF2-40B4-BE49-F238E27FC236}">
                <a16:creationId xmlns:a16="http://schemas.microsoft.com/office/drawing/2014/main" id="{5BEB4BA3-39B0-4B49-94AB-6697FD2B29BC}"/>
              </a:ext>
            </a:extLst>
          </p:cNvPr>
          <p:cNvSpPr>
            <a:spLocks noGrp="1" noChangeArrowheads="1"/>
          </p:cNvSpPr>
          <p:nvPr>
            <p:ph type="body" idx="1"/>
          </p:nvPr>
        </p:nvSpPr>
        <p:spPr>
          <a:xfrm>
            <a:off x="457200" y="1219200"/>
            <a:ext cx="8458200" cy="5029200"/>
          </a:xfrm>
        </p:spPr>
        <p:txBody>
          <a:bodyPr/>
          <a:lstStyle/>
          <a:p>
            <a:pPr eaLnBrk="1" hangingPunct="1">
              <a:lnSpc>
                <a:spcPct val="80000"/>
              </a:lnSpc>
              <a:buFont typeface="Wingdings" panose="05000000000000000000" pitchFamily="2" charset="2"/>
              <a:buChar char="q"/>
            </a:pPr>
            <a:r>
              <a:rPr lang="en-US" altLang="en-US" sz="2400" b="1"/>
              <a:t>Animals and even plants generally need to keep their temperatures within a fairly </a:t>
            </a:r>
            <a:r>
              <a:rPr lang="en-US" altLang="en-US" sz="2400" b="1">
                <a:solidFill>
                  <a:srgbClr val="6CA55F"/>
                </a:solidFill>
              </a:rPr>
              <a:t>narrow range</a:t>
            </a:r>
            <a:r>
              <a:rPr lang="en-US" altLang="en-US" sz="2400" b="1"/>
              <a:t> in order to survive. </a:t>
            </a:r>
          </a:p>
          <a:p>
            <a:pPr eaLnBrk="1" hangingPunct="1">
              <a:lnSpc>
                <a:spcPct val="80000"/>
              </a:lnSpc>
              <a:buFont typeface="Wingdings" panose="05000000000000000000" pitchFamily="2" charset="2"/>
              <a:buChar char="q"/>
            </a:pPr>
            <a:r>
              <a:rPr lang="en-US" altLang="en-US" sz="2400" b="1"/>
              <a:t>This is because chemical reactions that do work in living organisms function best within a narrow range. </a:t>
            </a:r>
          </a:p>
          <a:p>
            <a:pPr eaLnBrk="1" hangingPunct="1">
              <a:lnSpc>
                <a:spcPct val="80000"/>
              </a:lnSpc>
              <a:buFont typeface="Wingdings" panose="05000000000000000000" pitchFamily="2" charset="2"/>
              <a:buChar char="q"/>
            </a:pPr>
            <a:r>
              <a:rPr lang="en-US" altLang="en-US" sz="2400" b="1">
                <a:solidFill>
                  <a:srgbClr val="6CA55F"/>
                </a:solidFill>
              </a:rPr>
              <a:t>Physical damage</a:t>
            </a:r>
            <a:r>
              <a:rPr lang="en-US" altLang="en-US" sz="2400" b="1"/>
              <a:t> occurs if an individual becomes too hot or too cold. </a:t>
            </a:r>
          </a:p>
          <a:p>
            <a:pPr eaLnBrk="1" hangingPunct="1">
              <a:lnSpc>
                <a:spcPct val="80000"/>
              </a:lnSpc>
              <a:buFont typeface="Wingdings" panose="05000000000000000000" pitchFamily="2" charset="2"/>
              <a:buChar char="q"/>
            </a:pPr>
            <a:r>
              <a:rPr lang="en-US" altLang="en-US" sz="2400" b="1"/>
              <a:t>Many organisms have mechanisms to cool themselves down or to warm themselves up, but these processes </a:t>
            </a:r>
            <a:r>
              <a:rPr lang="en-US" altLang="en-US" sz="2400" b="1">
                <a:solidFill>
                  <a:srgbClr val="6CA55F"/>
                </a:solidFill>
              </a:rPr>
              <a:t>require energy</a:t>
            </a:r>
            <a:r>
              <a:rPr lang="en-US" altLang="en-US" sz="2400" b="1"/>
              <a:t> and energy is expensive.</a:t>
            </a:r>
          </a:p>
          <a:p>
            <a:pPr lvl="1" eaLnBrk="1" hangingPunct="1">
              <a:lnSpc>
                <a:spcPct val="80000"/>
              </a:lnSpc>
              <a:buFont typeface="Wingdings" panose="05000000000000000000" pitchFamily="2" charset="2"/>
              <a:buChar char="q"/>
            </a:pPr>
            <a:r>
              <a:rPr lang="en-US" altLang="en-US" sz="2400" b="1"/>
              <a:t> It requires the procurement and processing of food. </a:t>
            </a:r>
          </a:p>
          <a:p>
            <a:pPr eaLnBrk="1" hangingPunct="1">
              <a:lnSpc>
                <a:spcPct val="80000"/>
              </a:lnSpc>
              <a:buFont typeface="Wingdings" panose="05000000000000000000" pitchFamily="2" charset="2"/>
              <a:buChar char="q"/>
            </a:pPr>
            <a:r>
              <a:rPr lang="en-US" altLang="en-US" sz="2400" b="1"/>
              <a:t>Mammals and birds have developed body coverings that help </a:t>
            </a:r>
            <a:r>
              <a:rPr lang="en-US" altLang="en-US" sz="2400" b="1">
                <a:solidFill>
                  <a:srgbClr val="6CA55F"/>
                </a:solidFill>
              </a:rPr>
              <a:t>protect</a:t>
            </a:r>
            <a:r>
              <a:rPr lang="en-US" altLang="en-US" sz="2400" b="1"/>
              <a:t> them from gaining or losing too much heat. </a:t>
            </a:r>
          </a:p>
          <a:p>
            <a:pPr eaLnBrk="1" hangingPunct="1">
              <a:lnSpc>
                <a:spcPct val="80000"/>
              </a:lnSpc>
              <a:buFont typeface="Wingdings" panose="05000000000000000000" pitchFamily="2" charset="2"/>
              <a:buNone/>
            </a:pPr>
            <a:endParaRPr lang="en-US" altLang="en-US" sz="2400" b="1"/>
          </a:p>
          <a:p>
            <a:pPr eaLnBrk="1" hangingPunct="1">
              <a:lnSpc>
                <a:spcPct val="80000"/>
              </a:lnSpc>
            </a:pPr>
            <a:endParaRPr lang="en-US"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B720F35B-7849-4AF1-9914-FA3413C81889}"/>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A187CADF-CDBB-43CA-84BC-02CB038C806A}" type="slidenum">
              <a:rPr lang="en-US" altLang="en-US" sz="1400" b="0"/>
              <a:pPr eaLnBrk="1" hangingPunct="1"/>
              <a:t>40</a:t>
            </a:fld>
            <a:endParaRPr lang="en-US" altLang="en-US" sz="1400" b="0"/>
          </a:p>
        </p:txBody>
      </p:sp>
      <p:sp>
        <p:nvSpPr>
          <p:cNvPr id="41987" name="Rectangle 2">
            <a:extLst>
              <a:ext uri="{FF2B5EF4-FFF2-40B4-BE49-F238E27FC236}">
                <a16:creationId xmlns:a16="http://schemas.microsoft.com/office/drawing/2014/main" id="{F77EECC2-3AF3-424A-9CD0-B40979D502E2}"/>
              </a:ext>
            </a:extLst>
          </p:cNvPr>
          <p:cNvSpPr>
            <a:spLocks noGrp="1" noChangeArrowheads="1"/>
          </p:cNvSpPr>
          <p:nvPr>
            <p:ph type="title"/>
          </p:nvPr>
        </p:nvSpPr>
        <p:spPr>
          <a:xfrm>
            <a:off x="1295400" y="304800"/>
            <a:ext cx="6477000" cy="1143000"/>
          </a:xfrm>
          <a:solidFill>
            <a:srgbClr val="7030A0"/>
          </a:solidFill>
          <a:ln w="38100">
            <a:solidFill>
              <a:schemeClr val="tx1"/>
            </a:solidFill>
            <a:miter lim="800000"/>
            <a:headEnd/>
            <a:tailEnd/>
          </a:ln>
        </p:spPr>
        <p:txBody>
          <a:bodyPr/>
          <a:lstStyle/>
          <a:p>
            <a:pPr eaLnBrk="1" hangingPunct="1"/>
            <a:r>
              <a:rPr lang="en-US" altLang="en-US" sz="3200" b="1">
                <a:solidFill>
                  <a:schemeClr val="bg1"/>
                </a:solidFill>
              </a:rPr>
              <a:t>17. Bird: Canada Goose (D)</a:t>
            </a:r>
            <a:br>
              <a:rPr lang="en-US" altLang="en-US" sz="3200" b="1">
                <a:solidFill>
                  <a:schemeClr val="bg1"/>
                </a:solidFill>
              </a:rPr>
            </a:br>
            <a:r>
              <a:rPr lang="en-US" altLang="en-US" sz="2400" b="1" i="1">
                <a:solidFill>
                  <a:schemeClr val="bg1"/>
                </a:solidFill>
              </a:rPr>
              <a:t>Branta canadensis</a:t>
            </a:r>
            <a:endParaRPr lang="en-US" altLang="en-US" sz="3200" b="1">
              <a:solidFill>
                <a:schemeClr val="bg1"/>
              </a:solidFill>
            </a:endParaRPr>
          </a:p>
        </p:txBody>
      </p:sp>
      <p:sp>
        <p:nvSpPr>
          <p:cNvPr id="46083" name="Rectangle 3">
            <a:extLst>
              <a:ext uri="{FF2B5EF4-FFF2-40B4-BE49-F238E27FC236}">
                <a16:creationId xmlns:a16="http://schemas.microsoft.com/office/drawing/2014/main" id="{FEF98CCF-90C6-45F1-A3DE-AEFFD229BB48}"/>
              </a:ext>
            </a:extLst>
          </p:cNvPr>
          <p:cNvSpPr>
            <a:spLocks noGrp="1" noChangeArrowheads="1"/>
          </p:cNvSpPr>
          <p:nvPr>
            <p:ph type="body" idx="1"/>
          </p:nvPr>
        </p:nvSpPr>
        <p:spPr>
          <a:xfrm>
            <a:off x="228600" y="1600200"/>
            <a:ext cx="8610600" cy="2590800"/>
          </a:xfrm>
        </p:spPr>
        <p:txBody>
          <a:bodyPr/>
          <a:lstStyle/>
          <a:p>
            <a:pPr eaLnBrk="1" hangingPunct="1">
              <a:lnSpc>
                <a:spcPct val="80000"/>
              </a:lnSpc>
              <a:buFont typeface="Wingdings" panose="05000000000000000000" pitchFamily="2" charset="2"/>
              <a:buChar char="q"/>
            </a:pPr>
            <a:r>
              <a:rPr lang="en-US" altLang="en-US" sz="2400" b="1"/>
              <a:t>The Canada Goose is a common North American goose that can be seen on Tennessee waterways particularly in the fall and winter, as flocks move down from summer feeding grounds in the northern US. </a:t>
            </a:r>
          </a:p>
          <a:p>
            <a:pPr lvl="1" eaLnBrk="1" hangingPunct="1">
              <a:lnSpc>
                <a:spcPct val="80000"/>
              </a:lnSpc>
              <a:buFont typeface="Wingdings" panose="05000000000000000000" pitchFamily="2" charset="2"/>
              <a:buChar char="q"/>
            </a:pPr>
            <a:r>
              <a:rPr lang="en-US" altLang="en-US" sz="2400" b="1"/>
              <a:t>It makes a loud, honking sound. </a:t>
            </a:r>
          </a:p>
          <a:p>
            <a:pPr eaLnBrk="1" hangingPunct="1">
              <a:lnSpc>
                <a:spcPct val="80000"/>
              </a:lnSpc>
              <a:buFont typeface="Wingdings" panose="05000000000000000000" pitchFamily="2" charset="2"/>
              <a:buChar char="q"/>
            </a:pPr>
            <a:r>
              <a:rPr lang="en-US" altLang="en-US" sz="2400" b="1"/>
              <a:t>This plant feeder has gray wing feathers and a lighter gray breast. </a:t>
            </a:r>
          </a:p>
          <a:p>
            <a:pPr eaLnBrk="1" hangingPunct="1">
              <a:lnSpc>
                <a:spcPct val="80000"/>
              </a:lnSpc>
              <a:buFont typeface="Wingdings" panose="05000000000000000000" pitchFamily="2" charset="2"/>
              <a:buChar char="q"/>
            </a:pPr>
            <a:r>
              <a:rPr lang="en-US" altLang="en-US" sz="2400" b="1"/>
              <a:t>A predator would have difficulty seeing this bird as it rests on the water.</a:t>
            </a:r>
          </a:p>
          <a:p>
            <a:pPr eaLnBrk="1" hangingPunct="1">
              <a:lnSpc>
                <a:spcPct val="80000"/>
              </a:lnSpc>
              <a:buFont typeface="Wingdings" panose="05000000000000000000" pitchFamily="2" charset="2"/>
              <a:buChar char="q"/>
            </a:pPr>
            <a:r>
              <a:rPr lang="en-US" altLang="en-US" sz="2400" b="1"/>
              <a:t>Note that the breast color of many mammals and aquatic birds is white or not strongly colored. </a:t>
            </a:r>
          </a:p>
          <a:p>
            <a:pPr lvl="1" eaLnBrk="1" hangingPunct="1">
              <a:lnSpc>
                <a:spcPct val="80000"/>
              </a:lnSpc>
              <a:buFont typeface="Wingdings" panose="05000000000000000000" pitchFamily="2" charset="2"/>
              <a:buChar char="q"/>
            </a:pPr>
            <a:r>
              <a:rPr lang="en-US" altLang="en-US" sz="2400" b="1"/>
              <a:t>It costs energy to produce the pigments that give keratin color. </a:t>
            </a:r>
          </a:p>
          <a:p>
            <a:pPr lvl="1" eaLnBrk="1" hangingPunct="1">
              <a:lnSpc>
                <a:spcPct val="80000"/>
              </a:lnSpc>
              <a:buFont typeface="Wingdings" panose="05000000000000000000" pitchFamily="2" charset="2"/>
              <a:buChar char="q"/>
            </a:pPr>
            <a:r>
              <a:rPr lang="en-US" altLang="en-US" sz="2400" b="1"/>
              <a:t>The surface of the animal that is not exposed to predators typically lacks pigmentation (color is not selected for).</a:t>
            </a:r>
          </a:p>
          <a:p>
            <a:pPr eaLnBrk="1" hangingPunct="1">
              <a:lnSpc>
                <a:spcPct val="80000"/>
              </a:lnSpc>
              <a:buFont typeface="Wingdings" panose="05000000000000000000" pitchFamily="2" charset="2"/>
              <a:buChar char="q"/>
            </a:pPr>
            <a:endParaRPr lang="en-US" altLang="en-US" sz="2400" b="1"/>
          </a:p>
        </p:txBody>
      </p:sp>
      <p:pic>
        <p:nvPicPr>
          <p:cNvPr id="41989" name="Picture 4">
            <a:extLst>
              <a:ext uri="{FF2B5EF4-FFF2-40B4-BE49-F238E27FC236}">
                <a16:creationId xmlns:a16="http://schemas.microsoft.com/office/drawing/2014/main" id="{3348179A-470B-4623-8691-672D1B1F5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00965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90" name="Rectangle 5">
            <a:extLst>
              <a:ext uri="{FF2B5EF4-FFF2-40B4-BE49-F238E27FC236}">
                <a16:creationId xmlns:a16="http://schemas.microsoft.com/office/drawing/2014/main" id="{FC6ECB64-992C-4BDC-AE5B-80DB379BB93C}"/>
              </a:ext>
            </a:extLst>
          </p:cNvPr>
          <p:cNvSpPr>
            <a:spLocks noChangeArrowheads="1"/>
          </p:cNvSpPr>
          <p:nvPr/>
        </p:nvSpPr>
        <p:spPr bwMode="auto">
          <a:xfrm>
            <a:off x="381000" y="4419600"/>
            <a:ext cx="777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buFontTx/>
              <a:buChar char="•"/>
            </a:pPr>
            <a:endParaRPr lang="en-US" altLang="en-US" sz="2000" b="0"/>
          </a:p>
        </p:txBody>
      </p:sp>
      <p:sp>
        <p:nvSpPr>
          <p:cNvPr id="46087" name="AutoShape 7">
            <a:hlinkClick r:id="rId3" action="ppaction://hlinksldjump" highlightClick="1"/>
            <a:extLst>
              <a:ext uri="{FF2B5EF4-FFF2-40B4-BE49-F238E27FC236}">
                <a16:creationId xmlns:a16="http://schemas.microsoft.com/office/drawing/2014/main" id="{A0B00A38-695B-4F18-A1F5-CF824BCDE204}"/>
              </a:ext>
            </a:extLst>
          </p:cNvPr>
          <p:cNvSpPr>
            <a:spLocks noChangeArrowheads="1"/>
          </p:cNvSpPr>
          <p:nvPr/>
        </p:nvSpPr>
        <p:spPr bwMode="auto">
          <a:xfrm>
            <a:off x="8077200" y="533400"/>
            <a:ext cx="661988" cy="585788"/>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608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a:extLst>
              <a:ext uri="{FF2B5EF4-FFF2-40B4-BE49-F238E27FC236}">
                <a16:creationId xmlns:a16="http://schemas.microsoft.com/office/drawing/2014/main" id="{8AE31AAE-6208-41EB-80F0-184C35E73EE3}"/>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8C29FAA8-9747-400B-9A55-9A5D38D9D0F4}" type="slidenum">
              <a:rPr lang="en-US" altLang="en-US" sz="1400" b="0"/>
              <a:pPr eaLnBrk="1" hangingPunct="1"/>
              <a:t>41</a:t>
            </a:fld>
            <a:endParaRPr lang="en-US" altLang="en-US" sz="1400" b="0"/>
          </a:p>
        </p:txBody>
      </p:sp>
      <p:sp>
        <p:nvSpPr>
          <p:cNvPr id="48132" name="AutoShape 4">
            <a:hlinkClick r:id="rId2" action="ppaction://hlinksldjump" highlightClick="1"/>
            <a:extLst>
              <a:ext uri="{FF2B5EF4-FFF2-40B4-BE49-F238E27FC236}">
                <a16:creationId xmlns:a16="http://schemas.microsoft.com/office/drawing/2014/main" id="{36BEF79D-A19F-480C-A54F-7A4F9C982ACA}"/>
              </a:ext>
            </a:extLst>
          </p:cNvPr>
          <p:cNvSpPr>
            <a:spLocks noChangeArrowheads="1"/>
          </p:cNvSpPr>
          <p:nvPr/>
        </p:nvSpPr>
        <p:spPr bwMode="auto">
          <a:xfrm>
            <a:off x="8153400" y="914400"/>
            <a:ext cx="685800" cy="609600"/>
          </a:xfrm>
          <a:prstGeom prst="actionButtonHome">
            <a:avLst/>
          </a:prstGeom>
          <a:solidFill>
            <a:schemeClr val="tx1">
              <a:lumMod val="50000"/>
              <a:lumOff val="50000"/>
            </a:schemeClr>
          </a:soli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48136" name="Rectangle 8">
            <a:extLst>
              <a:ext uri="{FF2B5EF4-FFF2-40B4-BE49-F238E27FC236}">
                <a16:creationId xmlns:a16="http://schemas.microsoft.com/office/drawing/2014/main" id="{51621058-9395-4027-BF58-9146A63B790A}"/>
              </a:ext>
            </a:extLst>
          </p:cNvPr>
          <p:cNvSpPr>
            <a:spLocks noChangeArrowheads="1"/>
          </p:cNvSpPr>
          <p:nvPr/>
        </p:nvSpPr>
        <p:spPr bwMode="auto">
          <a:xfrm>
            <a:off x="152400" y="1295400"/>
            <a:ext cx="8763000" cy="5334000"/>
          </a:xfrm>
          <a:prstGeom prst="rect">
            <a:avLst/>
          </a:prstGeom>
          <a:noFill/>
          <a:ln w="9525">
            <a:noFill/>
            <a:miter lim="800000"/>
            <a:headEnd/>
            <a:tailEnd/>
          </a:ln>
          <a:effectLst/>
        </p:spPr>
        <p:txBody>
          <a:bodyPr/>
          <a:lstStyle/>
          <a:p>
            <a:pPr marL="342900" indent="-342900">
              <a:spcBef>
                <a:spcPct val="20000"/>
              </a:spcBef>
              <a:buFont typeface="Wingdings" pitchFamily="2" charset="2"/>
              <a:buChar char="q"/>
              <a:defRPr/>
            </a:pPr>
            <a:r>
              <a:rPr lang="en-US" sz="2400" dirty="0">
                <a:latin typeface="Arial" charset="0"/>
                <a:cs typeface="+mn-cs"/>
              </a:rPr>
              <a:t>Family </a:t>
            </a:r>
            <a:r>
              <a:rPr lang="en-US" sz="2400" dirty="0" err="1">
                <a:latin typeface="Arial" charset="0"/>
                <a:cs typeface="+mn-cs"/>
              </a:rPr>
              <a:t>Bovidae</a:t>
            </a:r>
            <a:r>
              <a:rPr lang="en-US" sz="2400" dirty="0">
                <a:latin typeface="Arial" charset="0"/>
                <a:cs typeface="+mn-cs"/>
              </a:rPr>
              <a:t>; order </a:t>
            </a:r>
            <a:r>
              <a:rPr lang="en-US" sz="2400" dirty="0" err="1">
                <a:latin typeface="Arial" charset="0"/>
                <a:cs typeface="+mn-cs"/>
              </a:rPr>
              <a:t>Artiodactyla</a:t>
            </a:r>
            <a:r>
              <a:rPr lang="en-US" sz="2400" dirty="0">
                <a:latin typeface="Arial" charset="0"/>
                <a:cs typeface="+mn-cs"/>
              </a:rPr>
              <a:t> (even-toed ungulates) .</a:t>
            </a:r>
          </a:p>
          <a:p>
            <a:pPr marL="342900" indent="-342900">
              <a:spcBef>
                <a:spcPct val="20000"/>
              </a:spcBef>
              <a:buFont typeface="Wingdings" pitchFamily="2" charset="2"/>
              <a:buChar char="q"/>
              <a:defRPr/>
            </a:pPr>
            <a:r>
              <a:rPr lang="en-US" sz="2400" dirty="0">
                <a:latin typeface="Arial" charset="0"/>
                <a:cs typeface="+mn-cs"/>
              </a:rPr>
              <a:t>Artiodactyls are called cloven-</a:t>
            </a:r>
            <a:r>
              <a:rPr lang="en-US" sz="2400" dirty="0" err="1">
                <a:latin typeface="Arial" charset="0"/>
                <a:cs typeface="+mn-cs"/>
              </a:rPr>
              <a:t>hooved</a:t>
            </a:r>
            <a:r>
              <a:rPr lang="en-US" sz="2400" dirty="0">
                <a:latin typeface="Arial" charset="0"/>
                <a:cs typeface="+mn-cs"/>
              </a:rPr>
              <a:t>, because there are two main toes on each foot.</a:t>
            </a:r>
          </a:p>
          <a:p>
            <a:pPr>
              <a:buFont typeface="Wingdings" pitchFamily="2" charset="2"/>
              <a:buChar char="q"/>
              <a:defRPr/>
            </a:pPr>
            <a:r>
              <a:rPr lang="en-US" sz="2400" dirty="0">
                <a:latin typeface="Arial" charset="0"/>
                <a:cs typeface="+mn-cs"/>
              </a:rPr>
              <a:t>The genus </a:t>
            </a:r>
            <a:r>
              <a:rPr lang="en-US" sz="2400" i="1" dirty="0">
                <a:latin typeface="Arial" charset="0"/>
                <a:cs typeface="+mn-cs"/>
              </a:rPr>
              <a:t>Capra</a:t>
            </a:r>
            <a:r>
              <a:rPr lang="en-US" sz="2400" dirty="0">
                <a:latin typeface="Arial" charset="0"/>
                <a:cs typeface="+mn-cs"/>
              </a:rPr>
              <a:t> contains 9 species of ibexes &amp; goats, including domestic goats (with over 210 different breeds!).</a:t>
            </a:r>
          </a:p>
          <a:p>
            <a:pPr>
              <a:buFont typeface="Wingdings" pitchFamily="2" charset="2"/>
              <a:buChar char="q"/>
              <a:defRPr/>
            </a:pPr>
            <a:r>
              <a:rPr lang="en-US" sz="2400" dirty="0">
                <a:latin typeface="Arial" charset="0"/>
                <a:cs typeface="+mn-cs"/>
              </a:rPr>
              <a:t>Found in many climates from deserts to mountainous regions.  </a:t>
            </a:r>
          </a:p>
          <a:p>
            <a:pPr>
              <a:buFont typeface="Wingdings" pitchFamily="2" charset="2"/>
              <a:buChar char="q"/>
              <a:defRPr/>
            </a:pPr>
            <a:r>
              <a:rPr lang="en-US" sz="2400" dirty="0">
                <a:latin typeface="Arial" charset="0"/>
                <a:cs typeface="+mn-cs"/>
              </a:rPr>
              <a:t>Domestic goats are bred for several purposes: dairy use, fiber (fur), goatskin, meat, or as companions.</a:t>
            </a:r>
          </a:p>
          <a:p>
            <a:pPr>
              <a:buFont typeface="Wingdings" pitchFamily="2" charset="2"/>
              <a:buChar char="q"/>
              <a:defRPr/>
            </a:pPr>
            <a:r>
              <a:rPr lang="en-US" sz="2400" dirty="0">
                <a:latin typeface="Arial" charset="0"/>
                <a:cs typeface="+mn-cs"/>
              </a:rPr>
              <a:t>Based on your sample, from what climate do you think that particular goat came, or for what purpose was it bred?</a:t>
            </a:r>
          </a:p>
          <a:p>
            <a:pPr>
              <a:buFont typeface="Wingdings" pitchFamily="2" charset="2"/>
              <a:buChar char="q"/>
              <a:defRPr/>
            </a:pPr>
            <a:r>
              <a:rPr lang="en-US" sz="2400" dirty="0">
                <a:latin typeface="Arial" charset="0"/>
                <a:cs typeface="+mn-cs"/>
              </a:rPr>
              <a:t>Goats also get gray/white hair as they age, just as in humans. Why does hair turn gray as an individual ages? </a:t>
            </a:r>
          </a:p>
          <a:p>
            <a:pPr>
              <a:lnSpc>
                <a:spcPct val="80000"/>
              </a:lnSpc>
              <a:buFont typeface="Wingdings" pitchFamily="2" charset="2"/>
              <a:buChar char="q"/>
              <a:defRPr/>
            </a:pPr>
            <a:endParaRPr lang="en-US" sz="2400" dirty="0">
              <a:latin typeface="Arial" charset="0"/>
              <a:cs typeface="+mn-cs"/>
            </a:endParaRPr>
          </a:p>
        </p:txBody>
      </p:sp>
      <p:sp>
        <p:nvSpPr>
          <p:cNvPr id="48139" name="AutoShape 11">
            <a:hlinkClick r:id="rId3" action="ppaction://hlinksldjump" highlightClick="1"/>
            <a:extLst>
              <a:ext uri="{FF2B5EF4-FFF2-40B4-BE49-F238E27FC236}">
                <a16:creationId xmlns:a16="http://schemas.microsoft.com/office/drawing/2014/main" id="{29F88D7A-FD4D-414D-89D7-1B133D9C7242}"/>
              </a:ext>
            </a:extLst>
          </p:cNvPr>
          <p:cNvSpPr>
            <a:spLocks noChangeArrowheads="1"/>
          </p:cNvSpPr>
          <p:nvPr/>
        </p:nvSpPr>
        <p:spPr bwMode="auto">
          <a:xfrm>
            <a:off x="8153400" y="228600"/>
            <a:ext cx="661988" cy="533400"/>
          </a:xfrm>
          <a:prstGeom prst="actionButtonReturn">
            <a:avLst/>
          </a:prstGeom>
          <a:solidFill>
            <a:srgbClr val="7030A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43014" name="Picture 11" descr="Domestic Goat">
            <a:extLst>
              <a:ext uri="{FF2B5EF4-FFF2-40B4-BE49-F238E27FC236}">
                <a16:creationId xmlns:a16="http://schemas.microsoft.com/office/drawing/2014/main" id="{9D71FEED-D473-458F-AE9D-7ACB0BB069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1009650" cy="129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8C1A5869-3763-4C80-A643-3FD666A1BA04}"/>
              </a:ext>
            </a:extLst>
          </p:cNvPr>
          <p:cNvSpPr txBox="1">
            <a:spLocks noChangeArrowheads="1"/>
          </p:cNvSpPr>
          <p:nvPr/>
        </p:nvSpPr>
        <p:spPr bwMode="auto">
          <a:xfrm>
            <a:off x="1447800" y="381000"/>
            <a:ext cx="6477000" cy="914400"/>
          </a:xfrm>
          <a:prstGeom prst="rect">
            <a:avLst/>
          </a:prstGeom>
          <a:solidFill>
            <a:srgbClr val="7030A0"/>
          </a:solidFill>
          <a:ln w="38100">
            <a:solidFill>
              <a:schemeClr val="tx1"/>
            </a:solidFill>
            <a:miter lim="800000"/>
            <a:headEnd/>
            <a:tailEnd/>
          </a:ln>
          <a:effectLst/>
        </p:spPr>
        <p:txBody>
          <a:bodyPr anchor="ctr"/>
          <a:lstStyle/>
          <a:p>
            <a:pPr algn="ctr">
              <a:defRPr/>
            </a:pPr>
            <a:r>
              <a:rPr lang="en-US" sz="3200" kern="0" dirty="0">
                <a:solidFill>
                  <a:schemeClr val="bg1"/>
                </a:solidFill>
                <a:latin typeface="+mj-lt"/>
                <a:ea typeface="+mj-ea"/>
                <a:cs typeface="+mj-cs"/>
              </a:rPr>
              <a:t>18. Mammal: Goat (N)</a:t>
            </a:r>
            <a:br>
              <a:rPr lang="en-US" sz="3200" kern="0" dirty="0">
                <a:solidFill>
                  <a:schemeClr val="bg1"/>
                </a:solidFill>
                <a:latin typeface="+mj-lt"/>
                <a:ea typeface="+mj-ea"/>
                <a:cs typeface="+mj-cs"/>
              </a:rPr>
            </a:br>
            <a:r>
              <a:rPr lang="en-US" sz="2400" i="1" kern="0" dirty="0">
                <a:solidFill>
                  <a:schemeClr val="bg1"/>
                </a:solidFill>
                <a:latin typeface="+mj-lt"/>
                <a:ea typeface="+mj-ea"/>
                <a:cs typeface="+mj-cs"/>
              </a:rPr>
              <a:t>Capra </a:t>
            </a:r>
            <a:r>
              <a:rPr lang="en-US" sz="2400" i="1" kern="0" dirty="0" err="1">
                <a:solidFill>
                  <a:schemeClr val="bg1"/>
                </a:solidFill>
                <a:latin typeface="+mj-lt"/>
                <a:ea typeface="+mj-ea"/>
                <a:cs typeface="+mj-cs"/>
              </a:rPr>
              <a:t>hircus</a:t>
            </a:r>
            <a:endParaRPr lang="en-US" sz="3200" kern="0" dirty="0">
              <a:solidFill>
                <a:schemeClr val="bg1"/>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81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813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813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813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1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P spid="4813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243F5B44-4CB4-47E0-84EC-0044A94127E7}"/>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6E433191-9D76-4552-AC10-044B965EF011}" type="slidenum">
              <a:rPr lang="en-US" altLang="en-US" sz="1400" b="0"/>
              <a:pPr eaLnBrk="1" hangingPunct="1"/>
              <a:t>42</a:t>
            </a:fld>
            <a:endParaRPr lang="en-US" altLang="en-US" sz="1400" b="0"/>
          </a:p>
        </p:txBody>
      </p:sp>
      <p:sp>
        <p:nvSpPr>
          <p:cNvPr id="44035" name="Rectangle 2">
            <a:extLst>
              <a:ext uri="{FF2B5EF4-FFF2-40B4-BE49-F238E27FC236}">
                <a16:creationId xmlns:a16="http://schemas.microsoft.com/office/drawing/2014/main" id="{0D82D50C-D30A-49A1-8AEC-7C1A34F585BF}"/>
              </a:ext>
            </a:extLst>
          </p:cNvPr>
          <p:cNvSpPr>
            <a:spLocks noGrp="1" noChangeArrowheads="1"/>
          </p:cNvSpPr>
          <p:nvPr>
            <p:ph type="title"/>
          </p:nvPr>
        </p:nvSpPr>
        <p:spPr>
          <a:xfrm>
            <a:off x="381000" y="228600"/>
            <a:ext cx="8229600" cy="579438"/>
          </a:xfrm>
          <a:solidFill>
            <a:srgbClr val="FF66CC"/>
          </a:solidFill>
          <a:ln w="38100">
            <a:solidFill>
              <a:schemeClr val="tx1"/>
            </a:solidFill>
            <a:miter lim="800000"/>
            <a:headEnd/>
            <a:tailEnd/>
          </a:ln>
        </p:spPr>
        <p:txBody>
          <a:bodyPr/>
          <a:lstStyle/>
          <a:p>
            <a:pPr eaLnBrk="1" hangingPunct="1"/>
            <a:r>
              <a:rPr lang="en-US" altLang="en-US" sz="2800" b="1">
                <a:solidFill>
                  <a:schemeClr val="tx1"/>
                </a:solidFill>
              </a:rPr>
              <a:t>Exercise 2. Insulation Power</a:t>
            </a:r>
            <a:r>
              <a:rPr lang="en-US" altLang="en-US" sz="4000"/>
              <a:t> </a:t>
            </a:r>
          </a:p>
        </p:txBody>
      </p:sp>
      <p:sp>
        <p:nvSpPr>
          <p:cNvPr id="54275" name="Rectangle 3">
            <a:extLst>
              <a:ext uri="{FF2B5EF4-FFF2-40B4-BE49-F238E27FC236}">
                <a16:creationId xmlns:a16="http://schemas.microsoft.com/office/drawing/2014/main" id="{1C040D24-EBDC-4C28-A284-6F86D1DA9DB6}"/>
              </a:ext>
            </a:extLst>
          </p:cNvPr>
          <p:cNvSpPr>
            <a:spLocks noGrp="1" noChangeArrowheads="1"/>
          </p:cNvSpPr>
          <p:nvPr>
            <p:ph type="body" idx="1"/>
          </p:nvPr>
        </p:nvSpPr>
        <p:spPr>
          <a:xfrm>
            <a:off x="457200" y="914400"/>
            <a:ext cx="8229600" cy="5562600"/>
          </a:xfrm>
        </p:spPr>
        <p:txBody>
          <a:bodyPr/>
          <a:lstStyle/>
          <a:p>
            <a:pPr eaLnBrk="1" hangingPunct="1">
              <a:buFont typeface="Wingdings" pitchFamily="2" charset="2"/>
              <a:buChar char="q"/>
              <a:defRPr/>
            </a:pPr>
            <a:r>
              <a:rPr lang="en-US" sz="2400" b="1" dirty="0"/>
              <a:t>Fur, feathers, and scales are all made of the same material, </a:t>
            </a:r>
            <a:r>
              <a:rPr lang="en-US" sz="2400" b="1" dirty="0">
                <a:solidFill>
                  <a:srgbClr val="FF66CC"/>
                </a:solidFill>
              </a:rPr>
              <a:t>keratin.</a:t>
            </a:r>
          </a:p>
          <a:p>
            <a:pPr eaLnBrk="1" hangingPunct="1">
              <a:buFont typeface="Wingdings" pitchFamily="2" charset="2"/>
              <a:buChar char="q"/>
              <a:defRPr/>
            </a:pPr>
            <a:r>
              <a:rPr lang="en-US" sz="2400" b="1" dirty="0"/>
              <a:t>Keratin scales in reptiles and bird legs </a:t>
            </a:r>
            <a:r>
              <a:rPr lang="en-US" sz="2400" b="1" dirty="0">
                <a:solidFill>
                  <a:srgbClr val="FF66CC"/>
                </a:solidFill>
              </a:rPr>
              <a:t>provide no insulating properties</a:t>
            </a:r>
            <a:r>
              <a:rPr lang="en-US" sz="2400" b="1" dirty="0"/>
              <a:t>.</a:t>
            </a:r>
          </a:p>
          <a:p>
            <a:pPr eaLnBrk="1" hangingPunct="1">
              <a:buFont typeface="Wingdings" pitchFamily="2" charset="2"/>
              <a:buChar char="q"/>
              <a:defRPr/>
            </a:pPr>
            <a:r>
              <a:rPr lang="en-US" sz="2400" b="1" dirty="0"/>
              <a:t>Fur and feathers help maintain body temperature by trapping still air, which is called </a:t>
            </a:r>
            <a:r>
              <a:rPr lang="en-US" sz="2400" b="1" dirty="0">
                <a:solidFill>
                  <a:srgbClr val="FF66CC"/>
                </a:solidFill>
              </a:rPr>
              <a:t>insulating power</a:t>
            </a:r>
            <a:r>
              <a:rPr lang="en-US" sz="2400" b="1" dirty="0"/>
              <a:t>. </a:t>
            </a:r>
          </a:p>
          <a:p>
            <a:pPr eaLnBrk="1" hangingPunct="1">
              <a:buFont typeface="Wingdings" pitchFamily="2" charset="2"/>
              <a:buChar char="q"/>
              <a:defRPr/>
            </a:pPr>
            <a:r>
              <a:rPr lang="en-US" sz="2400" b="1" dirty="0"/>
              <a:t>Two factors determine the amount of air that is trapped in fur and feathers:</a:t>
            </a:r>
          </a:p>
          <a:p>
            <a:pPr lvl="1" eaLnBrk="1" hangingPunct="1">
              <a:buFont typeface="Wingdings" pitchFamily="2" charset="2"/>
              <a:buChar char="q"/>
              <a:defRPr/>
            </a:pPr>
            <a:r>
              <a:rPr lang="en-US" sz="2400" b="1" dirty="0"/>
              <a:t>the </a:t>
            </a:r>
            <a:r>
              <a:rPr lang="en-US" sz="2400" b="1" dirty="0">
                <a:solidFill>
                  <a:srgbClr val="FF66CC"/>
                </a:solidFill>
              </a:rPr>
              <a:t>density</a:t>
            </a:r>
            <a:r>
              <a:rPr lang="en-US" sz="2400" b="1" dirty="0"/>
              <a:t> of the individual hairs or feathers</a:t>
            </a:r>
          </a:p>
          <a:p>
            <a:pPr lvl="2" eaLnBrk="1" hangingPunct="1">
              <a:buFont typeface="Wingdings" pitchFamily="2" charset="2"/>
              <a:buChar char="q"/>
              <a:defRPr/>
            </a:pPr>
            <a:r>
              <a:rPr lang="en-US" b="1" dirty="0"/>
              <a:t>(e.g., numbers of hairs/unit of surface area). </a:t>
            </a:r>
          </a:p>
          <a:p>
            <a:pPr lvl="1" eaLnBrk="1" hangingPunct="1">
              <a:buFont typeface="Wingdings" pitchFamily="2" charset="2"/>
              <a:buChar char="q"/>
              <a:defRPr/>
            </a:pPr>
            <a:r>
              <a:rPr lang="en-US" sz="2400" b="1" dirty="0"/>
              <a:t>the </a:t>
            </a:r>
            <a:r>
              <a:rPr lang="en-US" sz="2400" b="1" dirty="0">
                <a:solidFill>
                  <a:srgbClr val="FF66CC"/>
                </a:solidFill>
              </a:rPr>
              <a:t>thickness</a:t>
            </a:r>
            <a:r>
              <a:rPr lang="en-US" sz="2400" b="1" dirty="0"/>
              <a:t> of the layer </a:t>
            </a:r>
          </a:p>
          <a:p>
            <a:pPr marL="342900" lvl="1" indent="-342900" eaLnBrk="1" hangingPunct="1">
              <a:buFont typeface="Wingdings" pitchFamily="2" charset="2"/>
              <a:buChar char="q"/>
              <a:defRPr/>
            </a:pPr>
            <a:r>
              <a:rPr lang="en-US" sz="2400" b="1" dirty="0"/>
              <a:t> A thick, dense layer of fur can trap more still air than a thin layer of fur with sparse hairs. </a:t>
            </a:r>
          </a:p>
          <a:p>
            <a:pPr lvl="1" eaLnBrk="1" hangingPunct="1">
              <a:buFont typeface="Wingdings" pitchFamily="2" charset="2"/>
              <a:buChar char="q"/>
              <a:defRPr/>
            </a:pP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42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C2122878-0C5E-44B5-9C83-776A92474D97}"/>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DAE4A8CB-F1B2-4CF9-997E-7AEB760985AF}" type="slidenum">
              <a:rPr lang="en-US" altLang="en-US" sz="1400" b="0"/>
              <a:pPr eaLnBrk="1" hangingPunct="1"/>
              <a:t>43</a:t>
            </a:fld>
            <a:endParaRPr lang="en-US" altLang="en-US" sz="1400" b="0"/>
          </a:p>
        </p:txBody>
      </p:sp>
      <p:sp>
        <p:nvSpPr>
          <p:cNvPr id="45059" name="Rectangle 2">
            <a:extLst>
              <a:ext uri="{FF2B5EF4-FFF2-40B4-BE49-F238E27FC236}">
                <a16:creationId xmlns:a16="http://schemas.microsoft.com/office/drawing/2014/main" id="{02CA78A6-6060-4C47-8045-82B891019C7A}"/>
              </a:ext>
            </a:extLst>
          </p:cNvPr>
          <p:cNvSpPr>
            <a:spLocks noGrp="1" noChangeArrowheads="1"/>
          </p:cNvSpPr>
          <p:nvPr>
            <p:ph type="title"/>
          </p:nvPr>
        </p:nvSpPr>
        <p:spPr>
          <a:xfrm>
            <a:off x="457200" y="228600"/>
            <a:ext cx="8229600" cy="731838"/>
          </a:xfrm>
          <a:solidFill>
            <a:srgbClr val="FF66CC"/>
          </a:solidFill>
          <a:ln w="38100">
            <a:solidFill>
              <a:schemeClr val="tx1"/>
            </a:solidFill>
            <a:miter lim="800000"/>
            <a:headEnd/>
            <a:tailEnd/>
          </a:ln>
        </p:spPr>
        <p:txBody>
          <a:bodyPr/>
          <a:lstStyle/>
          <a:p>
            <a:pPr eaLnBrk="1" hangingPunct="1"/>
            <a:r>
              <a:rPr lang="en-US" altLang="en-US" sz="3200" b="1">
                <a:solidFill>
                  <a:schemeClr val="tx1"/>
                </a:solidFill>
              </a:rPr>
              <a:t>Objective</a:t>
            </a:r>
          </a:p>
        </p:txBody>
      </p:sp>
      <p:sp>
        <p:nvSpPr>
          <p:cNvPr id="45060" name="Rectangle 3">
            <a:extLst>
              <a:ext uri="{FF2B5EF4-FFF2-40B4-BE49-F238E27FC236}">
                <a16:creationId xmlns:a16="http://schemas.microsoft.com/office/drawing/2014/main" id="{1F244C33-2A14-48C8-812B-685C54543166}"/>
              </a:ext>
            </a:extLst>
          </p:cNvPr>
          <p:cNvSpPr>
            <a:spLocks noGrp="1" noChangeArrowheads="1"/>
          </p:cNvSpPr>
          <p:nvPr>
            <p:ph type="body" idx="1"/>
          </p:nvPr>
        </p:nvSpPr>
        <p:spPr>
          <a:xfrm>
            <a:off x="457200" y="1143000"/>
            <a:ext cx="8229600" cy="4525963"/>
          </a:xfrm>
        </p:spPr>
        <p:txBody>
          <a:bodyPr/>
          <a:lstStyle/>
          <a:p>
            <a:pPr eaLnBrk="1" hangingPunct="1">
              <a:buFont typeface="Wingdings" panose="05000000000000000000" pitchFamily="2" charset="2"/>
              <a:buChar char="q"/>
            </a:pPr>
            <a:r>
              <a:rPr lang="en-US" altLang="en-US" sz="2800" b="1"/>
              <a:t>Exercise 2. Insulation Power, provides qualitative and quantitative exploration into the insulation properties of body coverings.</a:t>
            </a:r>
          </a:p>
        </p:txBody>
      </p:sp>
      <p:sp>
        <p:nvSpPr>
          <p:cNvPr id="45061" name="Text Box 4">
            <a:extLst>
              <a:ext uri="{FF2B5EF4-FFF2-40B4-BE49-F238E27FC236}">
                <a16:creationId xmlns:a16="http://schemas.microsoft.com/office/drawing/2014/main" id="{8E52D791-C4E1-4D40-A66C-5ADCCA45A130}"/>
              </a:ext>
            </a:extLst>
          </p:cNvPr>
          <p:cNvSpPr txBox="1">
            <a:spLocks noChangeArrowheads="1"/>
          </p:cNvSpPr>
          <p:nvPr/>
        </p:nvSpPr>
        <p:spPr bwMode="auto">
          <a:xfrm>
            <a:off x="304800" y="2819400"/>
            <a:ext cx="8382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a:t>The following tests achieve this objective:</a:t>
            </a:r>
          </a:p>
          <a:p>
            <a:pPr eaLnBrk="1" hangingPunct="1"/>
            <a:r>
              <a:rPr lang="en-US" altLang="en-US" sz="3200">
                <a:solidFill>
                  <a:srgbClr val="FF66CC"/>
                </a:solidFill>
              </a:rPr>
              <a:t>Exercise 2A:</a:t>
            </a:r>
            <a:r>
              <a:rPr lang="en-US" altLang="en-US" sz="3200" b="0">
                <a:solidFill>
                  <a:srgbClr val="FF66CC"/>
                </a:solidFill>
              </a:rPr>
              <a:t> </a:t>
            </a:r>
            <a:r>
              <a:rPr lang="en-US" altLang="en-US" sz="3200">
                <a:solidFill>
                  <a:srgbClr val="FF66CC"/>
                </a:solidFill>
              </a:rPr>
              <a:t>Fur density and thickness</a:t>
            </a:r>
          </a:p>
          <a:p>
            <a:pPr eaLnBrk="1" hangingPunct="1"/>
            <a:r>
              <a:rPr lang="en-US" altLang="en-US" sz="3200">
                <a:solidFill>
                  <a:srgbClr val="CC0066"/>
                </a:solidFill>
              </a:rPr>
              <a:t>Exercise 2B: Feel Test</a:t>
            </a:r>
            <a:endParaRPr lang="en-US" altLang="en-US" sz="3200">
              <a:solidFill>
                <a:srgbClr val="FF66CC"/>
              </a:solidFill>
            </a:endParaRPr>
          </a:p>
          <a:p>
            <a:pPr eaLnBrk="1" hangingPunct="1"/>
            <a:r>
              <a:rPr lang="en-US" altLang="en-US" sz="3200">
                <a:solidFill>
                  <a:srgbClr val="FF3300"/>
                </a:solidFill>
              </a:rPr>
              <a:t>Exercise 2C: Melt Test</a:t>
            </a:r>
            <a:r>
              <a:rPr lang="en-US" altLang="en-US" sz="3200">
                <a:solidFill>
                  <a:srgbClr val="FF66CC"/>
                </a:solidFill>
              </a:rPr>
              <a:t> </a:t>
            </a:r>
          </a:p>
          <a:p>
            <a:pPr eaLnBrk="1" hangingPunct="1"/>
            <a:r>
              <a:rPr lang="en-US" altLang="en-US" sz="3200">
                <a:solidFill>
                  <a:srgbClr val="FF9900"/>
                </a:solidFill>
              </a:rPr>
              <a:t>Exercise 2D: Insulating Mechanisms</a:t>
            </a:r>
            <a:endParaRPr lang="en-US" altLang="en-US" sz="3200">
              <a:solidFill>
                <a:srgbClr val="FF66CC"/>
              </a:solidFill>
            </a:endParaRPr>
          </a:p>
          <a:p>
            <a:pPr eaLnBrk="1" hangingPunct="1"/>
            <a:endParaRPr lang="en-US" altLang="en-US" sz="2400"/>
          </a:p>
          <a:p>
            <a:pPr eaLnBrk="1" hangingPunct="1"/>
            <a:r>
              <a:rPr lang="en-US" altLang="en-US" sz="2400"/>
              <a:t>Exercises 2B, C, &amp; D increase in level of </a:t>
            </a:r>
            <a:r>
              <a:rPr lang="en-US" altLang="en-US" sz="2400">
                <a:solidFill>
                  <a:srgbClr val="FF66CC"/>
                </a:solidFill>
              </a:rPr>
              <a:t>quantification </a:t>
            </a:r>
            <a:r>
              <a:rPr lang="en-US" altLang="en-US" sz="2400"/>
              <a:t>(numerical expression of levels of insulation offered)</a:t>
            </a:r>
          </a:p>
        </p:txBody>
      </p:sp>
      <p:sp>
        <p:nvSpPr>
          <p:cNvPr id="45062" name="AutoShape 5">
            <a:hlinkClick r:id="rId2" action="ppaction://hlinksldjump" highlightClick="1"/>
            <a:extLst>
              <a:ext uri="{FF2B5EF4-FFF2-40B4-BE49-F238E27FC236}">
                <a16:creationId xmlns:a16="http://schemas.microsoft.com/office/drawing/2014/main" id="{CE195788-85E0-4E46-8B25-1CEB93F1EE36}"/>
              </a:ext>
            </a:extLst>
          </p:cNvPr>
          <p:cNvSpPr>
            <a:spLocks noChangeArrowheads="1"/>
          </p:cNvSpPr>
          <p:nvPr/>
        </p:nvSpPr>
        <p:spPr bwMode="auto">
          <a:xfrm>
            <a:off x="8001000" y="3352800"/>
            <a:ext cx="685800" cy="381000"/>
          </a:xfrm>
          <a:prstGeom prst="actionButtonForwardNext">
            <a:avLst/>
          </a:prstGeom>
          <a:solidFill>
            <a:srgbClr val="FF66CC"/>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3" name="AutoShape 6">
            <a:hlinkClick r:id="rId3" action="ppaction://hlinksldjump" highlightClick="1"/>
            <a:extLst>
              <a:ext uri="{FF2B5EF4-FFF2-40B4-BE49-F238E27FC236}">
                <a16:creationId xmlns:a16="http://schemas.microsoft.com/office/drawing/2014/main" id="{F99F1022-AFE3-4216-A607-7CAA491BDE7F}"/>
              </a:ext>
            </a:extLst>
          </p:cNvPr>
          <p:cNvSpPr>
            <a:spLocks noChangeArrowheads="1"/>
          </p:cNvSpPr>
          <p:nvPr/>
        </p:nvSpPr>
        <p:spPr bwMode="auto">
          <a:xfrm>
            <a:off x="4953000" y="3810000"/>
            <a:ext cx="685800" cy="381000"/>
          </a:xfrm>
          <a:prstGeom prst="actionButtonForwardNext">
            <a:avLst/>
          </a:prstGeom>
          <a:solidFill>
            <a:srgbClr val="CC0066"/>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4" name="AutoShape 7">
            <a:hlinkClick r:id="rId4" action="ppaction://hlinksldjump" highlightClick="1"/>
            <a:extLst>
              <a:ext uri="{FF2B5EF4-FFF2-40B4-BE49-F238E27FC236}">
                <a16:creationId xmlns:a16="http://schemas.microsoft.com/office/drawing/2014/main" id="{8F080434-AA67-4BF8-9343-B8112DA95357}"/>
              </a:ext>
            </a:extLst>
          </p:cNvPr>
          <p:cNvSpPr>
            <a:spLocks noChangeArrowheads="1"/>
          </p:cNvSpPr>
          <p:nvPr/>
        </p:nvSpPr>
        <p:spPr bwMode="auto">
          <a:xfrm>
            <a:off x="4876800" y="4343400"/>
            <a:ext cx="685800" cy="357188"/>
          </a:xfrm>
          <a:prstGeom prst="actionButtonForwardNext">
            <a:avLst/>
          </a:prstGeom>
          <a:solidFill>
            <a:srgbClr val="FF000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5" name="AutoShape 8">
            <a:hlinkClick r:id="rId5" action="ppaction://hlinksldjump" highlightClick="1"/>
            <a:extLst>
              <a:ext uri="{FF2B5EF4-FFF2-40B4-BE49-F238E27FC236}">
                <a16:creationId xmlns:a16="http://schemas.microsoft.com/office/drawing/2014/main" id="{E5FB1A6B-55CE-473E-8210-FDC1462F83C5}"/>
              </a:ext>
            </a:extLst>
          </p:cNvPr>
          <p:cNvSpPr>
            <a:spLocks noChangeArrowheads="1"/>
          </p:cNvSpPr>
          <p:nvPr/>
        </p:nvSpPr>
        <p:spPr bwMode="auto">
          <a:xfrm>
            <a:off x="7620000" y="4724400"/>
            <a:ext cx="685800" cy="457200"/>
          </a:xfrm>
          <a:prstGeom prst="actionButtonForwardNext">
            <a:avLst/>
          </a:prstGeom>
          <a:solidFill>
            <a:srgbClr val="FF990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3737" name="AutoShape 9">
            <a:hlinkClick r:id="rId6" action="ppaction://hlinksldjump" highlightClick="1"/>
            <a:extLst>
              <a:ext uri="{FF2B5EF4-FFF2-40B4-BE49-F238E27FC236}">
                <a16:creationId xmlns:a16="http://schemas.microsoft.com/office/drawing/2014/main" id="{33DE4007-7AE4-4BA7-90BF-492D159C92BC}"/>
              </a:ext>
            </a:extLst>
          </p:cNvPr>
          <p:cNvSpPr>
            <a:spLocks noChangeArrowheads="1"/>
          </p:cNvSpPr>
          <p:nvPr/>
        </p:nvSpPr>
        <p:spPr bwMode="auto">
          <a:xfrm>
            <a:off x="8558213" y="6196013"/>
            <a:ext cx="585787" cy="661987"/>
          </a:xfrm>
          <a:prstGeom prst="actionButtonHome">
            <a:avLst/>
          </a:prstGeom>
          <a:solidFill>
            <a:schemeClr val="bg1">
              <a:lumMod val="75000"/>
            </a:schemeClr>
          </a:solidFill>
          <a:ln w="9525">
            <a:solidFill>
              <a:schemeClr val="tx1"/>
            </a:solidFill>
            <a:miter lim="800000"/>
            <a:headEnd/>
            <a:tailEnd/>
          </a:ln>
          <a:effectLst/>
        </p:spPr>
        <p:txBody>
          <a:bodyPr wrap="none" anchor="ctr"/>
          <a:lstStyle/>
          <a:p>
            <a:pPr>
              <a:defRPr/>
            </a:pPr>
            <a:endParaRPr lang="en-US">
              <a:latin typeface="Arial" charset="0"/>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04F94FD9-4067-490E-B3F5-D88F522976E8}"/>
              </a:ext>
            </a:extLst>
          </p:cNvPr>
          <p:cNvSpPr>
            <a:spLocks noGrp="1" noChangeArrowheads="1"/>
          </p:cNvSpPr>
          <p:nvPr>
            <p:ph type="body" idx="1"/>
          </p:nvPr>
        </p:nvSpPr>
        <p:spPr>
          <a:xfrm>
            <a:off x="228600" y="990600"/>
            <a:ext cx="8686800" cy="5562600"/>
          </a:xfrm>
        </p:spPr>
        <p:txBody>
          <a:bodyPr/>
          <a:lstStyle/>
          <a:p>
            <a:pPr eaLnBrk="1" hangingPunct="1">
              <a:buFont typeface="Wingdings" panose="05000000000000000000" pitchFamily="2" charset="2"/>
              <a:buChar char="q"/>
            </a:pPr>
            <a:r>
              <a:rPr lang="en-US" altLang="en-US" sz="2400" b="1"/>
              <a:t>Place students in groups of 2 or 3, and assign each group a piece of fur.</a:t>
            </a:r>
          </a:p>
          <a:p>
            <a:pPr eaLnBrk="1" hangingPunct="1">
              <a:buFont typeface="Wingdings" panose="05000000000000000000" pitchFamily="2" charset="2"/>
              <a:buChar char="q"/>
            </a:pPr>
            <a:r>
              <a:rPr lang="en-US" altLang="en-US" sz="2400" b="1"/>
              <a:t>Students should observe the smaller samples of fur, each of which has been obtained from the same surface area (19.63 mm</a:t>
            </a:r>
            <a:r>
              <a:rPr lang="en-US" altLang="en-US" sz="2400" b="1" baseline="30000"/>
              <a:t>2</a:t>
            </a:r>
            <a:r>
              <a:rPr lang="en-US" altLang="en-US" sz="2400" b="1"/>
              <a:t>), in the small sealed Petri dishes.</a:t>
            </a:r>
          </a:p>
          <a:p>
            <a:pPr eaLnBrk="1" hangingPunct="1">
              <a:buFont typeface="Wingdings" panose="05000000000000000000" pitchFamily="2" charset="2"/>
              <a:buChar char="q"/>
            </a:pPr>
            <a:r>
              <a:rPr lang="en-US" altLang="en-US" sz="2400" b="1"/>
              <a:t>Since counting individual hairs would be difficult, even for such a small area of fur, each group should visually rank each fur sample in order from most dense to least dense, assigning a rank of 1 to the most dense fur, and a rank of n (where n is the total number of fur samples) to the least dense.  It may be helpful to do this via comparing only two samples at a time, deciding which fur is denser, then repeating the procedure until all fur samples are ranked in terms of density.  </a:t>
            </a:r>
          </a:p>
        </p:txBody>
      </p:sp>
      <p:sp>
        <p:nvSpPr>
          <p:cNvPr id="46083" name="Slide Number Placeholder 5">
            <a:extLst>
              <a:ext uri="{FF2B5EF4-FFF2-40B4-BE49-F238E27FC236}">
                <a16:creationId xmlns:a16="http://schemas.microsoft.com/office/drawing/2014/main" id="{286EDE2E-A2B0-4372-AC99-76F5B01B0D03}"/>
              </a:ext>
            </a:extLst>
          </p:cNvPr>
          <p:cNvSpPr>
            <a:spLocks noGrp="1"/>
          </p:cNvSpPr>
          <p:nvPr>
            <p:ph type="sldNum" sz="quarter" idx="12"/>
          </p:nvPr>
        </p:nvSpPr>
        <p:spPr>
          <a:xfrm>
            <a:off x="7010400" y="638175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3F7386F0-8DF5-4D2B-A122-042A77228440}" type="slidenum">
              <a:rPr lang="en-US" altLang="en-US" sz="1400" b="0"/>
              <a:pPr eaLnBrk="1" hangingPunct="1"/>
              <a:t>44</a:t>
            </a:fld>
            <a:endParaRPr lang="en-US" altLang="en-US" sz="1400" b="0"/>
          </a:p>
        </p:txBody>
      </p:sp>
      <p:sp>
        <p:nvSpPr>
          <p:cNvPr id="46084" name="Rectangle 2">
            <a:extLst>
              <a:ext uri="{FF2B5EF4-FFF2-40B4-BE49-F238E27FC236}">
                <a16:creationId xmlns:a16="http://schemas.microsoft.com/office/drawing/2014/main" id="{17C9B732-1EFC-4E20-B2F7-5F9C859D8FBD}"/>
              </a:ext>
            </a:extLst>
          </p:cNvPr>
          <p:cNvSpPr>
            <a:spLocks noGrp="1" noChangeArrowheads="1"/>
          </p:cNvSpPr>
          <p:nvPr>
            <p:ph type="title"/>
          </p:nvPr>
        </p:nvSpPr>
        <p:spPr>
          <a:xfrm>
            <a:off x="457200" y="228600"/>
            <a:ext cx="8229600" cy="579438"/>
          </a:xfrm>
          <a:solidFill>
            <a:srgbClr val="FF66CC"/>
          </a:solidFill>
          <a:ln w="38100">
            <a:solidFill>
              <a:schemeClr val="tx1"/>
            </a:solidFill>
            <a:miter lim="800000"/>
            <a:headEnd/>
            <a:tailEnd/>
          </a:ln>
        </p:spPr>
        <p:txBody>
          <a:bodyPr/>
          <a:lstStyle/>
          <a:p>
            <a:pPr eaLnBrk="1" hangingPunct="1"/>
            <a:r>
              <a:rPr lang="en-US" altLang="en-US" sz="3200" b="1"/>
              <a:t>Exercise 2A:</a:t>
            </a:r>
            <a:r>
              <a:rPr lang="en-US" altLang="en-US" sz="3200"/>
              <a:t> </a:t>
            </a:r>
            <a:r>
              <a:rPr lang="en-US" altLang="en-US" sz="3200" b="1"/>
              <a:t>Fur density and thickness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CCEBC767-0AB3-4471-BBAA-BCD97243D9B6}"/>
              </a:ext>
            </a:extLst>
          </p:cNvPr>
          <p:cNvSpPr>
            <a:spLocks noGrp="1" noChangeArrowheads="1"/>
          </p:cNvSpPr>
          <p:nvPr>
            <p:ph type="body" idx="1"/>
          </p:nvPr>
        </p:nvSpPr>
        <p:spPr>
          <a:xfrm>
            <a:off x="0" y="685800"/>
            <a:ext cx="9144000" cy="5943600"/>
          </a:xfrm>
        </p:spPr>
        <p:txBody>
          <a:bodyPr/>
          <a:lstStyle/>
          <a:p>
            <a:pPr eaLnBrk="1" hangingPunct="1">
              <a:buFont typeface="Wingdings" panose="05000000000000000000" pitchFamily="2" charset="2"/>
              <a:buChar char="q"/>
            </a:pPr>
            <a:r>
              <a:rPr lang="en-US" altLang="en-US" sz="2300" b="1"/>
              <a:t>It may also be helpful to place fur samples on a light or dark background for contrast, in order to be able to better see the individual hairs.</a:t>
            </a:r>
          </a:p>
          <a:p>
            <a:pPr eaLnBrk="1" hangingPunct="1">
              <a:buFont typeface="Wingdings" panose="05000000000000000000" pitchFamily="2" charset="2"/>
              <a:buChar char="q"/>
            </a:pPr>
            <a:r>
              <a:rPr lang="en-US" altLang="en-US" sz="2300" b="1"/>
              <a:t>Take care to note density in terms of number of hairs, and attempt to avoid being influenced by differences in </a:t>
            </a:r>
            <a:r>
              <a:rPr lang="en-US" altLang="en-US" sz="2300" b="1" i="1"/>
              <a:t>lengths</a:t>
            </a:r>
            <a:r>
              <a:rPr lang="en-US" altLang="en-US" sz="2300" b="1"/>
              <a:t> of the individual hairs.</a:t>
            </a:r>
          </a:p>
          <a:p>
            <a:pPr eaLnBrk="1" hangingPunct="1">
              <a:buFont typeface="Wingdings" panose="05000000000000000000" pitchFamily="2" charset="2"/>
              <a:buChar char="q"/>
            </a:pPr>
            <a:r>
              <a:rPr lang="en-US" altLang="en-US" sz="2300" b="1"/>
              <a:t>Each student in a group should then take a measurement of fur depth using the following procedure:</a:t>
            </a:r>
          </a:p>
          <a:p>
            <a:pPr lvl="1" eaLnBrk="1" hangingPunct="1">
              <a:buFont typeface="Wingdings" panose="05000000000000000000" pitchFamily="2" charset="2"/>
              <a:buChar char="q"/>
            </a:pPr>
            <a:r>
              <a:rPr lang="en-US" altLang="en-US" sz="2300" b="1"/>
              <a:t>First place the fur sample on a flat surface.</a:t>
            </a:r>
          </a:p>
          <a:p>
            <a:pPr lvl="1" eaLnBrk="1" hangingPunct="1">
              <a:buFont typeface="Wingdings" panose="05000000000000000000" pitchFamily="2" charset="2"/>
              <a:buChar char="q"/>
            </a:pPr>
            <a:r>
              <a:rPr lang="en-US" altLang="en-US" sz="2300" b="1"/>
              <a:t>Using a centimeter ruler, measure the depth of fluff fur when the hair is brushed erect.</a:t>
            </a:r>
          </a:p>
          <a:p>
            <a:pPr lvl="1" eaLnBrk="1" hangingPunct="1">
              <a:buFont typeface="Wingdings" panose="05000000000000000000" pitchFamily="2" charset="2"/>
              <a:buChar char="q"/>
            </a:pPr>
            <a:r>
              <a:rPr lang="en-US" altLang="en-US" sz="2300" b="1"/>
              <a:t>The long guard hairs are used in keeping water out, &amp; should not be counted as part of the fur’s insulation value.</a:t>
            </a:r>
          </a:p>
          <a:p>
            <a:pPr lvl="1" eaLnBrk="1" hangingPunct="1">
              <a:buFont typeface="Wingdings" panose="05000000000000000000" pitchFamily="2" charset="2"/>
              <a:buChar char="q"/>
            </a:pPr>
            <a:r>
              <a:rPr lang="en-US" altLang="en-US" sz="2300" b="1"/>
              <a:t>For guidance in using a centimeter ruler for younger students, click </a:t>
            </a:r>
            <a:r>
              <a:rPr lang="en-US" altLang="en-US" sz="2300" b="1">
                <a:solidFill>
                  <a:srgbClr val="FF3399"/>
                </a:solidFill>
                <a:hlinkClick r:id="" action="ppaction://hlinkshowjump?jump=nextslide"/>
              </a:rPr>
              <a:t>HERE</a:t>
            </a:r>
            <a:r>
              <a:rPr lang="en-US" altLang="en-US" sz="2300" b="1"/>
              <a:t>.  Otherwise, click </a:t>
            </a:r>
            <a:r>
              <a:rPr lang="en-US" altLang="en-US" sz="2300" b="1">
                <a:hlinkClick r:id="rId2" action="ppaction://hlinksldjump"/>
              </a:rPr>
              <a:t>HERE</a:t>
            </a:r>
            <a:r>
              <a:rPr lang="en-US" altLang="en-US" sz="2300" b="1"/>
              <a:t> to move on.</a:t>
            </a:r>
          </a:p>
        </p:txBody>
      </p:sp>
      <p:sp>
        <p:nvSpPr>
          <p:cNvPr id="47107" name="Slide Number Placeholder 5">
            <a:extLst>
              <a:ext uri="{FF2B5EF4-FFF2-40B4-BE49-F238E27FC236}">
                <a16:creationId xmlns:a16="http://schemas.microsoft.com/office/drawing/2014/main" id="{31F75614-49CF-4BB6-B3C7-826D21116812}"/>
              </a:ext>
            </a:extLst>
          </p:cNvPr>
          <p:cNvSpPr>
            <a:spLocks noGrp="1"/>
          </p:cNvSpPr>
          <p:nvPr>
            <p:ph type="sldNum" sz="quarter" idx="12"/>
          </p:nvPr>
        </p:nvSpPr>
        <p:spPr>
          <a:xfrm>
            <a:off x="7010400" y="638175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C16BBBC3-D2BD-4C38-89FF-E9E63B7FE326}" type="slidenum">
              <a:rPr lang="en-US" altLang="en-US" sz="1400" b="0"/>
              <a:pPr eaLnBrk="1" hangingPunct="1"/>
              <a:t>45</a:t>
            </a:fld>
            <a:endParaRPr lang="en-US" altLang="en-US" sz="1400" b="0"/>
          </a:p>
        </p:txBody>
      </p:sp>
      <p:sp>
        <p:nvSpPr>
          <p:cNvPr id="47108" name="Rectangle 2">
            <a:extLst>
              <a:ext uri="{FF2B5EF4-FFF2-40B4-BE49-F238E27FC236}">
                <a16:creationId xmlns:a16="http://schemas.microsoft.com/office/drawing/2014/main" id="{6C878D07-BF97-47BC-AD22-3CB7A8A89DC9}"/>
              </a:ext>
            </a:extLst>
          </p:cNvPr>
          <p:cNvSpPr>
            <a:spLocks noGrp="1" noChangeArrowheads="1"/>
          </p:cNvSpPr>
          <p:nvPr>
            <p:ph type="title"/>
          </p:nvPr>
        </p:nvSpPr>
        <p:spPr>
          <a:xfrm>
            <a:off x="457200" y="0"/>
            <a:ext cx="8229600" cy="579438"/>
          </a:xfrm>
          <a:solidFill>
            <a:srgbClr val="FF66CC"/>
          </a:solidFill>
          <a:ln w="38100">
            <a:solidFill>
              <a:schemeClr val="tx1"/>
            </a:solidFill>
            <a:miter lim="800000"/>
            <a:headEnd/>
            <a:tailEnd/>
          </a:ln>
        </p:spPr>
        <p:txBody>
          <a:bodyPr/>
          <a:lstStyle/>
          <a:p>
            <a:pPr eaLnBrk="1" hangingPunct="1"/>
            <a:r>
              <a:rPr lang="en-US" altLang="en-US" sz="3200" b="1"/>
              <a:t>Exercise 2A:</a:t>
            </a:r>
            <a:r>
              <a:rPr lang="en-US" altLang="en-US" sz="3200"/>
              <a:t> </a:t>
            </a:r>
            <a:r>
              <a:rPr lang="en-US" altLang="en-US" sz="3200" b="1"/>
              <a:t>Fur density and thickness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48717124-AD44-4E50-BF37-BD9C423865E6}"/>
              </a:ext>
            </a:extLst>
          </p:cNvPr>
          <p:cNvSpPr>
            <a:spLocks noGrp="1" noChangeArrowheads="1"/>
          </p:cNvSpPr>
          <p:nvPr>
            <p:ph type="body" idx="1"/>
          </p:nvPr>
        </p:nvSpPr>
        <p:spPr>
          <a:xfrm>
            <a:off x="0" y="685800"/>
            <a:ext cx="9144000" cy="5562600"/>
          </a:xfrm>
        </p:spPr>
        <p:txBody>
          <a:bodyPr/>
          <a:lstStyle/>
          <a:p>
            <a:pPr eaLnBrk="1" hangingPunct="1">
              <a:buFont typeface="Wingdings" panose="05000000000000000000" pitchFamily="2" charset="2"/>
              <a:buChar char="q"/>
            </a:pPr>
            <a:r>
              <a:rPr lang="en-US" altLang="en-US" sz="2800"/>
              <a:t>Place your ruler in front of you. It will look similar to the picture of the ruler below. </a:t>
            </a:r>
          </a:p>
          <a:p>
            <a:pPr eaLnBrk="1" hangingPunct="1">
              <a:buFontTx/>
              <a:buNone/>
            </a:pPr>
            <a:r>
              <a:rPr lang="en-US" altLang="en-US" sz="2800"/>
              <a:t> </a:t>
            </a:r>
          </a:p>
          <a:p>
            <a:pPr eaLnBrk="1" hangingPunct="1">
              <a:buFont typeface="Wingdings" panose="05000000000000000000" pitchFamily="2" charset="2"/>
              <a:buChar char="q"/>
            </a:pPr>
            <a:r>
              <a:rPr lang="en-US" altLang="en-US" sz="2800"/>
              <a:t>If your ruler has inches on one side and centimeters on the other side, be sure you are using the centimeter side of your ruler. </a:t>
            </a:r>
          </a:p>
          <a:p>
            <a:pPr eaLnBrk="1" hangingPunct="1">
              <a:buFont typeface="Wingdings" panose="05000000000000000000" pitchFamily="2" charset="2"/>
              <a:buChar char="q"/>
            </a:pPr>
            <a:r>
              <a:rPr lang="en-US" altLang="en-US" sz="2800"/>
              <a:t>The numbering on your ruler indicates lengths in centimeters, and most classroom rulers show numbering from 0 to 30, meaning you can use the ruler to measure a length up to 30 cm.</a:t>
            </a:r>
          </a:p>
          <a:p>
            <a:pPr eaLnBrk="1" hangingPunct="1">
              <a:buFont typeface="Wingdings" panose="05000000000000000000" pitchFamily="2" charset="2"/>
              <a:buChar char="q"/>
            </a:pPr>
            <a:r>
              <a:rPr lang="en-US" altLang="en-US" sz="2800"/>
              <a:t> Look closely at the numbering and the marks on the centimeter (cm) side of your ruler.</a:t>
            </a:r>
          </a:p>
          <a:p>
            <a:pPr eaLnBrk="1" hangingPunct="1">
              <a:buFont typeface="Wingdings" panose="05000000000000000000" pitchFamily="2" charset="2"/>
              <a:buChar char="q"/>
            </a:pPr>
            <a:r>
              <a:rPr lang="en-US" altLang="en-US" sz="2800"/>
              <a:t>Go on to the next slide for further information.  </a:t>
            </a:r>
            <a:endParaRPr lang="en-US" altLang="en-US" sz="2400" b="1"/>
          </a:p>
        </p:txBody>
      </p:sp>
      <p:sp>
        <p:nvSpPr>
          <p:cNvPr id="48131" name="Slide Number Placeholder 5">
            <a:extLst>
              <a:ext uri="{FF2B5EF4-FFF2-40B4-BE49-F238E27FC236}">
                <a16:creationId xmlns:a16="http://schemas.microsoft.com/office/drawing/2014/main" id="{2647A140-DE86-474E-A1FA-48EB47631619}"/>
              </a:ext>
            </a:extLst>
          </p:cNvPr>
          <p:cNvSpPr>
            <a:spLocks noGrp="1"/>
          </p:cNvSpPr>
          <p:nvPr>
            <p:ph type="sldNum" sz="quarter" idx="12"/>
          </p:nvPr>
        </p:nvSpPr>
        <p:spPr>
          <a:xfrm>
            <a:off x="7010400" y="638175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A825739C-36CA-4458-B39B-518363285397}" type="slidenum">
              <a:rPr lang="en-US" altLang="en-US" sz="1400" b="0"/>
              <a:pPr eaLnBrk="1" hangingPunct="1"/>
              <a:t>46</a:t>
            </a:fld>
            <a:endParaRPr lang="en-US" altLang="en-US" sz="1400" b="0"/>
          </a:p>
        </p:txBody>
      </p:sp>
      <p:sp>
        <p:nvSpPr>
          <p:cNvPr id="48132" name="Rectangle 2">
            <a:extLst>
              <a:ext uri="{FF2B5EF4-FFF2-40B4-BE49-F238E27FC236}">
                <a16:creationId xmlns:a16="http://schemas.microsoft.com/office/drawing/2014/main" id="{96B5C15F-631E-485A-8A82-1DE6589D8D3A}"/>
              </a:ext>
            </a:extLst>
          </p:cNvPr>
          <p:cNvSpPr>
            <a:spLocks noGrp="1" noChangeArrowheads="1"/>
          </p:cNvSpPr>
          <p:nvPr>
            <p:ph type="title"/>
          </p:nvPr>
        </p:nvSpPr>
        <p:spPr>
          <a:xfrm>
            <a:off x="457200" y="0"/>
            <a:ext cx="8229600" cy="579438"/>
          </a:xfrm>
          <a:solidFill>
            <a:srgbClr val="FF66CC"/>
          </a:solidFill>
          <a:ln w="38100">
            <a:solidFill>
              <a:schemeClr val="tx1"/>
            </a:solidFill>
            <a:miter lim="800000"/>
            <a:headEnd/>
            <a:tailEnd/>
          </a:ln>
        </p:spPr>
        <p:txBody>
          <a:bodyPr/>
          <a:lstStyle/>
          <a:p>
            <a:pPr eaLnBrk="1" hangingPunct="1"/>
            <a:r>
              <a:rPr lang="en-US" altLang="en-US" sz="3200" b="1"/>
              <a:t>Using a centimeter ruler</a:t>
            </a:r>
          </a:p>
        </p:txBody>
      </p:sp>
      <p:pic>
        <p:nvPicPr>
          <p:cNvPr id="6" name="Picture 5" descr="Metric Ruler">
            <a:extLst>
              <a:ext uri="{FF2B5EF4-FFF2-40B4-BE49-F238E27FC236}">
                <a16:creationId xmlns:a16="http://schemas.microsoft.com/office/drawing/2014/main" id="{5CA37E6C-EAF4-4853-B397-CE0F89BEC3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667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AF975990-44EC-4FF7-8F3C-FD2F16929EEE}"/>
              </a:ext>
            </a:extLst>
          </p:cNvPr>
          <p:cNvSpPr>
            <a:spLocks noGrp="1" noChangeArrowheads="1"/>
          </p:cNvSpPr>
          <p:nvPr>
            <p:ph type="body" idx="1"/>
          </p:nvPr>
        </p:nvSpPr>
        <p:spPr>
          <a:xfrm>
            <a:off x="0" y="685800"/>
            <a:ext cx="9144000" cy="5562600"/>
          </a:xfrm>
        </p:spPr>
        <p:txBody>
          <a:bodyPr/>
          <a:lstStyle/>
          <a:p>
            <a:pPr eaLnBrk="1" hangingPunct="1">
              <a:buFont typeface="Wingdings" panose="05000000000000000000" pitchFamily="2" charset="2"/>
              <a:buChar char="q"/>
            </a:pPr>
            <a:r>
              <a:rPr lang="en-US" altLang="en-US" sz="2400"/>
              <a:t>Lines are marked on the ruler to help you determine your measurement and you can see those lines are evenly spaced along the ruler. </a:t>
            </a:r>
          </a:p>
          <a:p>
            <a:pPr eaLnBrk="1" hangingPunct="1">
              <a:buFont typeface="Wingdings" panose="05000000000000000000" pitchFamily="2" charset="2"/>
              <a:buChar char="q"/>
            </a:pPr>
            <a:r>
              <a:rPr lang="en-US" altLang="en-US" sz="2400"/>
              <a:t>You will also see that those lines are of different lengths. The longest lines closest to the numbering indicate centimeters, but you will also see lines of shorter lengths between those longer lines. </a:t>
            </a:r>
          </a:p>
          <a:p>
            <a:pPr eaLnBrk="1" hangingPunct="1">
              <a:buFont typeface="Wingdings" panose="05000000000000000000" pitchFamily="2" charset="2"/>
              <a:buChar char="q"/>
            </a:pPr>
            <a:r>
              <a:rPr lang="en-US" altLang="en-US" sz="2400"/>
              <a:t>The lines that are only slightly shorter than the centimeter lines indicate the halfway point between centimeters, and the shortest lines indicate millimeters (mm). You can see that the millimeter lines are very close together! The ruler you are using does not have millimeters numbered because the spaces are too small to write the numbering. The numbers you see on the ruler indicate centimeters.</a:t>
            </a:r>
          </a:p>
          <a:p>
            <a:pPr eaLnBrk="1" hangingPunct="1">
              <a:buFont typeface="Wingdings" panose="05000000000000000000" pitchFamily="2" charset="2"/>
              <a:buChar char="q"/>
            </a:pPr>
            <a:r>
              <a:rPr lang="en-US" altLang="en-US" sz="2400" b="1"/>
              <a:t>There are 10 millimeters in every centimeter. </a:t>
            </a:r>
          </a:p>
          <a:p>
            <a:pPr eaLnBrk="1" hangingPunct="1">
              <a:buFont typeface="Wingdings" panose="05000000000000000000" pitchFamily="2" charset="2"/>
              <a:buChar char="q"/>
            </a:pPr>
            <a:r>
              <a:rPr lang="en-US" altLang="en-US" sz="2400"/>
              <a:t> Go on to the next slide for more information!</a:t>
            </a:r>
          </a:p>
          <a:p>
            <a:pPr eaLnBrk="1" hangingPunct="1">
              <a:buFont typeface="Wingdings" panose="05000000000000000000" pitchFamily="2" charset="2"/>
              <a:buChar char="q"/>
            </a:pPr>
            <a:endParaRPr lang="en-US" altLang="en-US" sz="2300" b="1"/>
          </a:p>
        </p:txBody>
      </p:sp>
      <p:sp>
        <p:nvSpPr>
          <p:cNvPr id="49155" name="Slide Number Placeholder 5">
            <a:extLst>
              <a:ext uri="{FF2B5EF4-FFF2-40B4-BE49-F238E27FC236}">
                <a16:creationId xmlns:a16="http://schemas.microsoft.com/office/drawing/2014/main" id="{268B79AA-A7E0-4005-8027-BD78DAE966C2}"/>
              </a:ext>
            </a:extLst>
          </p:cNvPr>
          <p:cNvSpPr>
            <a:spLocks noGrp="1"/>
          </p:cNvSpPr>
          <p:nvPr>
            <p:ph type="sldNum" sz="quarter" idx="12"/>
          </p:nvPr>
        </p:nvSpPr>
        <p:spPr>
          <a:xfrm>
            <a:off x="7010400" y="638175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B2141080-447F-43F0-B69D-0D8D4FDD0663}" type="slidenum">
              <a:rPr lang="en-US" altLang="en-US" sz="1400" b="0"/>
              <a:pPr eaLnBrk="1" hangingPunct="1"/>
              <a:t>47</a:t>
            </a:fld>
            <a:endParaRPr lang="en-US" altLang="en-US" sz="1400" b="0"/>
          </a:p>
        </p:txBody>
      </p:sp>
      <p:sp>
        <p:nvSpPr>
          <p:cNvPr id="49156" name="Rectangle 2">
            <a:extLst>
              <a:ext uri="{FF2B5EF4-FFF2-40B4-BE49-F238E27FC236}">
                <a16:creationId xmlns:a16="http://schemas.microsoft.com/office/drawing/2014/main" id="{2D9C3586-E703-46E3-BD29-08CA4CADB08A}"/>
              </a:ext>
            </a:extLst>
          </p:cNvPr>
          <p:cNvSpPr>
            <a:spLocks noGrp="1" noChangeArrowheads="1"/>
          </p:cNvSpPr>
          <p:nvPr>
            <p:ph type="title"/>
          </p:nvPr>
        </p:nvSpPr>
        <p:spPr>
          <a:xfrm>
            <a:off x="457200" y="0"/>
            <a:ext cx="8229600" cy="579438"/>
          </a:xfrm>
          <a:solidFill>
            <a:srgbClr val="FF66CC"/>
          </a:solidFill>
          <a:ln w="38100">
            <a:solidFill>
              <a:schemeClr val="tx1"/>
            </a:solidFill>
            <a:miter lim="800000"/>
            <a:headEnd/>
            <a:tailEnd/>
          </a:ln>
        </p:spPr>
        <p:txBody>
          <a:bodyPr/>
          <a:lstStyle/>
          <a:p>
            <a:pPr eaLnBrk="1" hangingPunct="1"/>
            <a:r>
              <a:rPr lang="en-US" altLang="en-US" sz="3200" b="1"/>
              <a:t>Using a centimeter ruler</a:t>
            </a:r>
          </a:p>
        </p:txBody>
      </p:sp>
      <p:pic>
        <p:nvPicPr>
          <p:cNvPr id="6" name="Picture 5" descr="Metric Ruler">
            <a:extLst>
              <a:ext uri="{FF2B5EF4-FFF2-40B4-BE49-F238E27FC236}">
                <a16:creationId xmlns:a16="http://schemas.microsoft.com/office/drawing/2014/main" id="{B11FE2B0-8071-4DA3-A216-C45A78028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00200"/>
            <a:ext cx="3333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F647C95B-641C-440B-A7F6-B15FC4755110}"/>
              </a:ext>
            </a:extLst>
          </p:cNvPr>
          <p:cNvSpPr>
            <a:spLocks noGrp="1" noChangeArrowheads="1"/>
          </p:cNvSpPr>
          <p:nvPr>
            <p:ph type="body" idx="1"/>
          </p:nvPr>
        </p:nvSpPr>
        <p:spPr>
          <a:xfrm>
            <a:off x="0" y="685800"/>
            <a:ext cx="9144000" cy="5562600"/>
          </a:xfrm>
        </p:spPr>
        <p:txBody>
          <a:bodyPr/>
          <a:lstStyle/>
          <a:p>
            <a:pPr eaLnBrk="1" hangingPunct="1">
              <a:buFont typeface="Wingdings" panose="05000000000000000000" pitchFamily="2" charset="2"/>
              <a:buChar char="q"/>
            </a:pPr>
            <a:r>
              <a:rPr lang="en-US" altLang="en-US" sz="2800"/>
              <a:t>Look at the section of your ruler between the numbers 1 and 2. </a:t>
            </a:r>
          </a:p>
          <a:p>
            <a:pPr eaLnBrk="1" hangingPunct="1">
              <a:buFont typeface="Wingdings" panose="05000000000000000000" pitchFamily="2" charset="2"/>
              <a:buChar char="q"/>
            </a:pPr>
            <a:endParaRPr lang="en-US" altLang="en-US" sz="2800"/>
          </a:p>
          <a:p>
            <a:pPr eaLnBrk="1" hangingPunct="1">
              <a:buFont typeface="Wingdings" panose="05000000000000000000" pitchFamily="2" charset="2"/>
              <a:buChar char="q"/>
            </a:pPr>
            <a:endParaRPr lang="en-US" altLang="en-US" sz="2800"/>
          </a:p>
          <a:p>
            <a:pPr eaLnBrk="1" hangingPunct="1">
              <a:buFont typeface="Wingdings" panose="05000000000000000000" pitchFamily="2" charset="2"/>
              <a:buChar char="q"/>
            </a:pPr>
            <a:r>
              <a:rPr lang="en-US" altLang="en-US" sz="2800"/>
              <a:t>Beginning at the longer line at the number 1, count the number of those very small spaces indicated by the individual lines between number 1 and number 2. </a:t>
            </a:r>
          </a:p>
          <a:p>
            <a:pPr eaLnBrk="1" hangingPunct="1">
              <a:buFont typeface="Wingdings" panose="05000000000000000000" pitchFamily="2" charset="2"/>
              <a:buChar char="q"/>
            </a:pPr>
            <a:r>
              <a:rPr lang="en-US" altLang="en-US" sz="2800"/>
              <a:t> Each of the tiny spaces you counted has a length of one millimeter. Did you count 10 spaces? There are 10 spaces because the metric system is based on sets of 10. If you count the tiny spaces between any two numbers that are next to each other, you will count 10 tiny spaces.</a:t>
            </a:r>
          </a:p>
        </p:txBody>
      </p:sp>
      <p:sp>
        <p:nvSpPr>
          <p:cNvPr id="50179" name="Slide Number Placeholder 5">
            <a:extLst>
              <a:ext uri="{FF2B5EF4-FFF2-40B4-BE49-F238E27FC236}">
                <a16:creationId xmlns:a16="http://schemas.microsoft.com/office/drawing/2014/main" id="{1589ED0F-D7BD-4331-B480-90032983B90D}"/>
              </a:ext>
            </a:extLst>
          </p:cNvPr>
          <p:cNvSpPr>
            <a:spLocks noGrp="1"/>
          </p:cNvSpPr>
          <p:nvPr>
            <p:ph type="sldNum" sz="quarter" idx="12"/>
          </p:nvPr>
        </p:nvSpPr>
        <p:spPr>
          <a:xfrm>
            <a:off x="7010400" y="638175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42DB16EF-6A77-49ED-AB8B-FBBF54933CDA}" type="slidenum">
              <a:rPr lang="en-US" altLang="en-US" sz="1400" b="0"/>
              <a:pPr eaLnBrk="1" hangingPunct="1"/>
              <a:t>48</a:t>
            </a:fld>
            <a:endParaRPr lang="en-US" altLang="en-US" sz="1400" b="0"/>
          </a:p>
        </p:txBody>
      </p:sp>
      <p:sp>
        <p:nvSpPr>
          <p:cNvPr id="50180" name="Rectangle 2">
            <a:extLst>
              <a:ext uri="{FF2B5EF4-FFF2-40B4-BE49-F238E27FC236}">
                <a16:creationId xmlns:a16="http://schemas.microsoft.com/office/drawing/2014/main" id="{CD4FA9F7-A7FD-4538-BCA8-108DD3B951C7}"/>
              </a:ext>
            </a:extLst>
          </p:cNvPr>
          <p:cNvSpPr>
            <a:spLocks noGrp="1" noChangeArrowheads="1"/>
          </p:cNvSpPr>
          <p:nvPr>
            <p:ph type="title"/>
          </p:nvPr>
        </p:nvSpPr>
        <p:spPr>
          <a:xfrm>
            <a:off x="457200" y="0"/>
            <a:ext cx="8229600" cy="579438"/>
          </a:xfrm>
          <a:solidFill>
            <a:srgbClr val="FF66CC"/>
          </a:solidFill>
          <a:ln w="38100">
            <a:solidFill>
              <a:schemeClr val="tx1"/>
            </a:solidFill>
            <a:miter lim="800000"/>
            <a:headEnd/>
            <a:tailEnd/>
          </a:ln>
        </p:spPr>
        <p:txBody>
          <a:bodyPr/>
          <a:lstStyle/>
          <a:p>
            <a:pPr eaLnBrk="1" hangingPunct="1"/>
            <a:r>
              <a:rPr lang="en-US" altLang="en-US" sz="3200" b="1"/>
              <a:t>Using a centimeter ruler</a:t>
            </a:r>
          </a:p>
        </p:txBody>
      </p:sp>
      <p:pic>
        <p:nvPicPr>
          <p:cNvPr id="6" name="Picture 5" descr="Metric Ruler">
            <a:extLst>
              <a:ext uri="{FF2B5EF4-FFF2-40B4-BE49-F238E27FC236}">
                <a16:creationId xmlns:a16="http://schemas.microsoft.com/office/drawing/2014/main" id="{B25C4332-1FCA-4577-8AC7-DB8A91233BE9}"/>
              </a:ext>
            </a:extLst>
          </p:cNvPr>
          <p:cNvPicPr>
            <a:picLocks noChangeAspect="1"/>
          </p:cNvPicPr>
          <p:nvPr/>
        </p:nvPicPr>
        <p:blipFill>
          <a:blip r:embed="rId2">
            <a:extLst>
              <a:ext uri="{28A0092B-C50C-407E-A947-70E740481C1C}">
                <a14:useLocalDpi xmlns:a14="http://schemas.microsoft.com/office/drawing/2010/main" val="0"/>
              </a:ext>
            </a:extLst>
          </a:blip>
          <a:srcRect l="8229" r="76801"/>
          <a:stretch>
            <a:fillRect/>
          </a:stretch>
        </p:blipFill>
        <p:spPr bwMode="auto">
          <a:xfrm>
            <a:off x="3657600" y="1600200"/>
            <a:ext cx="14970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B7ABC577-FA44-4E4C-881D-B7DB35273D11}"/>
              </a:ext>
            </a:extLst>
          </p:cNvPr>
          <p:cNvSpPr>
            <a:spLocks noGrp="1" noChangeArrowheads="1"/>
          </p:cNvSpPr>
          <p:nvPr>
            <p:ph type="body" idx="1"/>
          </p:nvPr>
        </p:nvSpPr>
        <p:spPr>
          <a:xfrm>
            <a:off x="0" y="685800"/>
            <a:ext cx="9144000" cy="5562600"/>
          </a:xfrm>
        </p:spPr>
        <p:txBody>
          <a:bodyPr/>
          <a:lstStyle/>
          <a:p>
            <a:pPr eaLnBrk="1" hangingPunct="1">
              <a:buFont typeface="Wingdings" panose="05000000000000000000" pitchFamily="2" charset="2"/>
              <a:buChar char="q"/>
            </a:pPr>
            <a:r>
              <a:rPr lang="en-US" altLang="en-US" sz="2800"/>
              <a:t>Practice measuring things on your desk using the centimeter ruler.   Work with a partner and measure a textbook, a pencil, and a piece of paper, for example. </a:t>
            </a:r>
          </a:p>
          <a:p>
            <a:pPr eaLnBrk="1" hangingPunct="1">
              <a:buFont typeface="Wingdings" panose="05000000000000000000" pitchFamily="2" charset="2"/>
              <a:buChar char="q"/>
            </a:pPr>
            <a:r>
              <a:rPr lang="en-US" altLang="en-US" sz="2800"/>
              <a:t>Compare your measurements with your partner and see if you have the same measurements. </a:t>
            </a:r>
          </a:p>
          <a:p>
            <a:pPr eaLnBrk="1" hangingPunct="1">
              <a:buFont typeface="Wingdings" panose="05000000000000000000" pitchFamily="2" charset="2"/>
              <a:buChar char="q"/>
            </a:pPr>
            <a:r>
              <a:rPr lang="en-US" altLang="en-US" sz="2800"/>
              <a:t>Remember, there are 10 millimeters in every centimeter, and the numbers on the ruler indicate centimeters. If something measures at the “2” centimeter mark on the ruler, that means it measures 20 millimeters,  because there are 10 millimeters in every centimeter!</a:t>
            </a:r>
          </a:p>
          <a:p>
            <a:pPr eaLnBrk="1" hangingPunct="1">
              <a:buFont typeface="Wingdings" panose="05000000000000000000" pitchFamily="2" charset="2"/>
              <a:buChar char="q"/>
            </a:pPr>
            <a:endParaRPr lang="en-US" altLang="en-US" sz="2300" b="1"/>
          </a:p>
        </p:txBody>
      </p:sp>
      <p:sp>
        <p:nvSpPr>
          <p:cNvPr id="51203" name="Slide Number Placeholder 5">
            <a:extLst>
              <a:ext uri="{FF2B5EF4-FFF2-40B4-BE49-F238E27FC236}">
                <a16:creationId xmlns:a16="http://schemas.microsoft.com/office/drawing/2014/main" id="{086EF3EC-FAC9-49D6-8F4F-E6460BCC5F97}"/>
              </a:ext>
            </a:extLst>
          </p:cNvPr>
          <p:cNvSpPr>
            <a:spLocks noGrp="1"/>
          </p:cNvSpPr>
          <p:nvPr>
            <p:ph type="sldNum" sz="quarter" idx="12"/>
          </p:nvPr>
        </p:nvSpPr>
        <p:spPr>
          <a:xfrm>
            <a:off x="7010400" y="638175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0551E2BE-7512-4265-A21D-354D6475C806}" type="slidenum">
              <a:rPr lang="en-US" altLang="en-US" sz="1400" b="0"/>
              <a:pPr eaLnBrk="1" hangingPunct="1"/>
              <a:t>49</a:t>
            </a:fld>
            <a:endParaRPr lang="en-US" altLang="en-US" sz="1400" b="0"/>
          </a:p>
        </p:txBody>
      </p:sp>
      <p:sp>
        <p:nvSpPr>
          <p:cNvPr id="51204" name="Rectangle 2">
            <a:extLst>
              <a:ext uri="{FF2B5EF4-FFF2-40B4-BE49-F238E27FC236}">
                <a16:creationId xmlns:a16="http://schemas.microsoft.com/office/drawing/2014/main" id="{325E4B6B-6E1A-4C6C-96D7-8755D7F89DC1}"/>
              </a:ext>
            </a:extLst>
          </p:cNvPr>
          <p:cNvSpPr>
            <a:spLocks noGrp="1" noChangeArrowheads="1"/>
          </p:cNvSpPr>
          <p:nvPr>
            <p:ph type="title"/>
          </p:nvPr>
        </p:nvSpPr>
        <p:spPr>
          <a:xfrm>
            <a:off x="457200" y="0"/>
            <a:ext cx="8229600" cy="579438"/>
          </a:xfrm>
          <a:solidFill>
            <a:srgbClr val="FF66CC"/>
          </a:solidFill>
          <a:ln w="38100">
            <a:solidFill>
              <a:schemeClr val="tx1"/>
            </a:solidFill>
            <a:miter lim="800000"/>
            <a:headEnd/>
            <a:tailEnd/>
          </a:ln>
        </p:spPr>
        <p:txBody>
          <a:bodyPr/>
          <a:lstStyle/>
          <a:p>
            <a:pPr eaLnBrk="1" hangingPunct="1"/>
            <a:r>
              <a:rPr lang="en-US" altLang="en-US" sz="3200" b="1"/>
              <a:t>Using a centimeter ruler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3347A706-3529-4244-BAD2-D939A8F9EB68}"/>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ED7B89DD-C34D-4918-8019-600634DE6A46}" type="slidenum">
              <a:rPr lang="en-US" altLang="en-US" sz="1400" b="0"/>
              <a:pPr eaLnBrk="1" hangingPunct="1"/>
              <a:t>5</a:t>
            </a:fld>
            <a:endParaRPr lang="en-US" altLang="en-US" sz="1400" b="0"/>
          </a:p>
        </p:txBody>
      </p:sp>
      <p:sp>
        <p:nvSpPr>
          <p:cNvPr id="4099" name="Rectangle 3">
            <a:extLst>
              <a:ext uri="{FF2B5EF4-FFF2-40B4-BE49-F238E27FC236}">
                <a16:creationId xmlns:a16="http://schemas.microsoft.com/office/drawing/2014/main" id="{F52E70EA-92C8-45C6-A597-E468FD268A79}"/>
              </a:ext>
            </a:extLst>
          </p:cNvPr>
          <p:cNvSpPr>
            <a:spLocks noGrp="1" noChangeArrowheads="1"/>
          </p:cNvSpPr>
          <p:nvPr>
            <p:ph type="body" idx="1"/>
          </p:nvPr>
        </p:nvSpPr>
        <p:spPr>
          <a:xfrm>
            <a:off x="0" y="152400"/>
            <a:ext cx="8991600" cy="6324600"/>
          </a:xfrm>
        </p:spPr>
        <p:txBody>
          <a:bodyPr/>
          <a:lstStyle/>
          <a:p>
            <a:pPr eaLnBrk="1" hangingPunct="1">
              <a:lnSpc>
                <a:spcPct val="80000"/>
              </a:lnSpc>
              <a:buFont typeface="Wingdings" panose="05000000000000000000" pitchFamily="2" charset="2"/>
              <a:buChar char="q"/>
            </a:pPr>
            <a:r>
              <a:rPr lang="en-US" altLang="en-US" sz="2400" b="1">
                <a:solidFill>
                  <a:srgbClr val="6CA55F"/>
                </a:solidFill>
              </a:rPr>
              <a:t>Mammals</a:t>
            </a:r>
            <a:r>
              <a:rPr lang="en-US" altLang="en-US" sz="2400" b="1"/>
              <a:t> release stored energy to produce and maintain constant internal body temperatures between 36 &amp; 38°C (97 &amp; 101°F).</a:t>
            </a:r>
          </a:p>
          <a:p>
            <a:pPr lvl="1" eaLnBrk="1" hangingPunct="1">
              <a:lnSpc>
                <a:spcPct val="80000"/>
              </a:lnSpc>
              <a:buFont typeface="Wingdings" panose="05000000000000000000" pitchFamily="2" charset="2"/>
              <a:buChar char="q"/>
            </a:pPr>
            <a:r>
              <a:rPr lang="en-US" altLang="en-US" sz="2000" b="1"/>
              <a:t> </a:t>
            </a:r>
            <a:r>
              <a:rPr lang="en-US" altLang="en-US" sz="2400" b="1">
                <a:solidFill>
                  <a:srgbClr val="6CA55F"/>
                </a:solidFill>
              </a:rPr>
              <a:t>Fur</a:t>
            </a:r>
            <a:r>
              <a:rPr lang="en-US" altLang="en-US" sz="2400" b="1"/>
              <a:t>, the thick coat of hair that covers the skin of a mammal, </a:t>
            </a:r>
            <a:r>
              <a:rPr lang="en-US" altLang="en-US" sz="2400" b="1">
                <a:solidFill>
                  <a:srgbClr val="6CA55F"/>
                </a:solidFill>
              </a:rPr>
              <a:t>insulates</a:t>
            </a:r>
            <a:r>
              <a:rPr lang="en-US" altLang="en-US" sz="2400" b="1"/>
              <a:t> (protects) internal organs from outside temperatures that might be higher or lower than the </a:t>
            </a:r>
            <a:r>
              <a:rPr lang="en-US" altLang="en-US" sz="2400" b="1">
                <a:solidFill>
                  <a:srgbClr val="6CA55F"/>
                </a:solidFill>
              </a:rPr>
              <a:t>preferred</a:t>
            </a:r>
            <a:r>
              <a:rPr lang="en-US" altLang="en-US" sz="2400" b="1"/>
              <a:t> temperature range.</a:t>
            </a:r>
            <a:endParaRPr lang="en-US" altLang="en-US" sz="2000" b="1"/>
          </a:p>
          <a:p>
            <a:pPr eaLnBrk="1" hangingPunct="1">
              <a:lnSpc>
                <a:spcPct val="80000"/>
              </a:lnSpc>
              <a:buFont typeface="Wingdings" panose="05000000000000000000" pitchFamily="2" charset="2"/>
              <a:buChar char="q"/>
            </a:pPr>
            <a:endParaRPr lang="en-US" altLang="en-US" sz="2400" b="1"/>
          </a:p>
          <a:p>
            <a:pPr eaLnBrk="1" hangingPunct="1">
              <a:lnSpc>
                <a:spcPct val="80000"/>
              </a:lnSpc>
              <a:buFont typeface="Wingdings" panose="05000000000000000000" pitchFamily="2" charset="2"/>
              <a:buChar char="q"/>
            </a:pPr>
            <a:r>
              <a:rPr lang="en-US" altLang="en-US" sz="2400" b="1">
                <a:solidFill>
                  <a:srgbClr val="6CA55F"/>
                </a:solidFill>
              </a:rPr>
              <a:t>Birds</a:t>
            </a:r>
            <a:r>
              <a:rPr lang="en-US" altLang="en-US" sz="2400" b="1"/>
              <a:t> use energy to produce and maintain higher internal body temperatures between 40 &amp; 42 °</a:t>
            </a:r>
            <a:r>
              <a:rPr lang="en-US" altLang="en-US" sz="2400" b="1" baseline="-25000"/>
              <a:t> </a:t>
            </a:r>
            <a:r>
              <a:rPr lang="en-US" altLang="en-US" sz="2400" b="1"/>
              <a:t>C (104 &amp;108 ° F).</a:t>
            </a:r>
          </a:p>
          <a:p>
            <a:pPr lvl="1" eaLnBrk="1" hangingPunct="1">
              <a:lnSpc>
                <a:spcPct val="80000"/>
              </a:lnSpc>
              <a:buFont typeface="Wingdings" panose="05000000000000000000" pitchFamily="2" charset="2"/>
              <a:buChar char="q"/>
            </a:pPr>
            <a:r>
              <a:rPr lang="en-US" altLang="en-US" sz="2000" b="1"/>
              <a:t> </a:t>
            </a:r>
            <a:r>
              <a:rPr lang="en-US" altLang="en-US" sz="2400" b="1">
                <a:solidFill>
                  <a:srgbClr val="6CA55F"/>
                </a:solidFill>
              </a:rPr>
              <a:t>Feathers</a:t>
            </a:r>
            <a:r>
              <a:rPr lang="en-US" altLang="en-US" sz="2400" b="1"/>
              <a:t>, </a:t>
            </a:r>
            <a:r>
              <a:rPr lang="en-US" altLang="en-US" sz="2400" b="1">
                <a:solidFill>
                  <a:srgbClr val="000000"/>
                </a:solidFill>
                <a:cs typeface="Arial" panose="020B0604020202020204" pitchFamily="34" charset="0"/>
              </a:rPr>
              <a:t>light horny waterproof structures forming the external covering of birds, insulate birds against external temperatures that may be too warm or too cold.</a:t>
            </a:r>
          </a:p>
          <a:p>
            <a:pPr lvl="1" eaLnBrk="1" hangingPunct="1">
              <a:lnSpc>
                <a:spcPct val="80000"/>
              </a:lnSpc>
              <a:buFont typeface="Wingdings" panose="05000000000000000000" pitchFamily="2" charset="2"/>
              <a:buChar char="q"/>
            </a:pPr>
            <a:endParaRPr lang="en-US" altLang="en-US" sz="2000" b="1">
              <a:solidFill>
                <a:srgbClr val="000000"/>
              </a:solidFill>
              <a:cs typeface="Arial" panose="020B0604020202020204" pitchFamily="34" charset="0"/>
            </a:endParaRPr>
          </a:p>
          <a:p>
            <a:pPr eaLnBrk="1" hangingPunct="1">
              <a:lnSpc>
                <a:spcPct val="80000"/>
              </a:lnSpc>
              <a:buFont typeface="Wingdings" panose="05000000000000000000" pitchFamily="2" charset="2"/>
              <a:buChar char="q"/>
            </a:pPr>
            <a:r>
              <a:rPr lang="en-US" altLang="en-US" sz="2400" b="1"/>
              <a:t>Mammals &amp; birds use energy to maintain a constant internal body temperature. Organisms that maintain body temperatures through internal metabolism (generating body heat through the chemical breakdown of food) are known as </a:t>
            </a:r>
            <a:r>
              <a:rPr lang="en-US" altLang="en-US" sz="2400" b="1">
                <a:solidFill>
                  <a:srgbClr val="6CA55F"/>
                </a:solidFill>
              </a:rPr>
              <a:t>endotherms</a:t>
            </a:r>
            <a:r>
              <a:rPr lang="en-US" altLang="en-US" sz="2400" b="1"/>
              <a:t>.  The prefix “endo” means “inside”, and “therm” means “temperature”.</a:t>
            </a:r>
            <a:endParaRPr lang="en-US" altLang="en-US" sz="2400" b="1">
              <a:solidFill>
                <a:srgbClr val="6CA55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a:extLst>
              <a:ext uri="{FF2B5EF4-FFF2-40B4-BE49-F238E27FC236}">
                <a16:creationId xmlns:a16="http://schemas.microsoft.com/office/drawing/2014/main" id="{E48F8F1E-AA06-41CA-B3EA-E2E7C8B18AB9}"/>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EE1E98E7-70D7-466D-8961-E5908DBB325D}" type="slidenum">
              <a:rPr lang="en-US" altLang="en-US" sz="1400" b="0"/>
              <a:pPr eaLnBrk="1" hangingPunct="1"/>
              <a:t>50</a:t>
            </a:fld>
            <a:endParaRPr lang="en-US" altLang="en-US" sz="1400" b="0"/>
          </a:p>
        </p:txBody>
      </p:sp>
      <p:sp>
        <p:nvSpPr>
          <p:cNvPr id="87044" name="Text Box 4">
            <a:extLst>
              <a:ext uri="{FF2B5EF4-FFF2-40B4-BE49-F238E27FC236}">
                <a16:creationId xmlns:a16="http://schemas.microsoft.com/office/drawing/2014/main" id="{E5B6639E-F521-4C2B-8091-4D02EAECAF69}"/>
              </a:ext>
            </a:extLst>
          </p:cNvPr>
          <p:cNvSpPr txBox="1">
            <a:spLocks noChangeArrowheads="1"/>
          </p:cNvSpPr>
          <p:nvPr/>
        </p:nvSpPr>
        <p:spPr bwMode="auto">
          <a:xfrm>
            <a:off x="228600" y="152400"/>
            <a:ext cx="86106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altLang="en-US" sz="2400"/>
              <a:t>Each group member has taken a measurement for fur thickness, so you should now have 2-3 values. Now average your values to present the mean to the class.</a:t>
            </a:r>
          </a:p>
          <a:p>
            <a:pPr eaLnBrk="1" hangingPunct="1">
              <a:spcBef>
                <a:spcPct val="50000"/>
              </a:spcBef>
              <a:buFont typeface="Wingdings" panose="05000000000000000000" pitchFamily="2" charset="2"/>
              <a:buChar char="q"/>
            </a:pPr>
            <a:r>
              <a:rPr lang="en-US" altLang="en-US" sz="2400"/>
              <a:t>Compute the mean value (</a:t>
            </a:r>
            <a:r>
              <a:rPr lang="en-US" altLang="en-US" sz="2400">
                <a:solidFill>
                  <a:srgbClr val="FF66CC"/>
                </a:solidFill>
              </a:rPr>
              <a:t>average</a:t>
            </a:r>
            <a:r>
              <a:rPr lang="en-US" altLang="en-US" sz="2400"/>
              <a:t>) from the 2-3 measurements you made of fur thickness. The mean value refers to </a:t>
            </a:r>
            <a:r>
              <a:rPr lang="en-US" altLang="en-US" sz="2400">
                <a:solidFill>
                  <a:srgbClr val="FF66CC"/>
                </a:solidFill>
              </a:rPr>
              <a:t>central tendency</a:t>
            </a:r>
            <a:r>
              <a:rPr lang="en-US" altLang="en-US" sz="2400"/>
              <a:t>. The formula for calculating the mean for fur depth is: </a:t>
            </a:r>
          </a:p>
          <a:p>
            <a:pPr algn="ctr" eaLnBrk="1" hangingPunct="1">
              <a:spcBef>
                <a:spcPct val="50000"/>
              </a:spcBef>
            </a:pPr>
            <a:r>
              <a:rPr lang="en-US" altLang="en-US" sz="2400"/>
              <a:t>Mean Fur</a:t>
            </a:r>
            <a:r>
              <a:rPr lang="en-US" altLang="en-US" sz="2400" baseline="-25000"/>
              <a:t>d</a:t>
            </a:r>
            <a:r>
              <a:rPr lang="en-US" altLang="en-US" sz="2400"/>
              <a:t> = Sum X/n</a:t>
            </a:r>
          </a:p>
          <a:p>
            <a:pPr lvl="1" eaLnBrk="1" hangingPunct="1">
              <a:spcBef>
                <a:spcPct val="50000"/>
              </a:spcBef>
              <a:buFont typeface="Wingdings" panose="05000000000000000000" pitchFamily="2" charset="2"/>
              <a:buChar char="q"/>
            </a:pPr>
            <a:r>
              <a:rPr lang="en-US" altLang="en-US" sz="2400"/>
              <a:t> Sum = total of the two or three measurement made</a:t>
            </a:r>
          </a:p>
          <a:p>
            <a:pPr lvl="1" eaLnBrk="1" hangingPunct="1">
              <a:spcBef>
                <a:spcPct val="50000"/>
              </a:spcBef>
              <a:buFont typeface="Wingdings" panose="05000000000000000000" pitchFamily="2" charset="2"/>
              <a:buChar char="q"/>
            </a:pPr>
            <a:r>
              <a:rPr lang="en-US" altLang="en-US" sz="2400"/>
              <a:t> X = each of the two or three measurments X</a:t>
            </a:r>
            <a:r>
              <a:rPr lang="en-US" altLang="en-US" sz="2400" baseline="-25000"/>
              <a:t>1</a:t>
            </a:r>
            <a:r>
              <a:rPr lang="en-US" altLang="en-US" sz="2400"/>
              <a:t>, X</a:t>
            </a:r>
            <a:r>
              <a:rPr lang="en-US" altLang="en-US" sz="2400" baseline="-25000"/>
              <a:t>2</a:t>
            </a:r>
            <a:r>
              <a:rPr lang="en-US" altLang="en-US" sz="2400"/>
              <a:t>, X</a:t>
            </a:r>
            <a:r>
              <a:rPr lang="en-US" altLang="en-US" sz="2400" baseline="-25000"/>
              <a:t>3</a:t>
            </a:r>
          </a:p>
          <a:p>
            <a:pPr lvl="1" eaLnBrk="1" hangingPunct="1">
              <a:spcBef>
                <a:spcPct val="50000"/>
              </a:spcBef>
              <a:buFont typeface="Wingdings" panose="05000000000000000000" pitchFamily="2" charset="2"/>
              <a:buChar char="q"/>
            </a:pPr>
            <a:r>
              <a:rPr lang="en-US" altLang="en-US" sz="2400"/>
              <a:t> n = total number of measurements (2-3 in this case). </a:t>
            </a:r>
          </a:p>
          <a:p>
            <a:pPr eaLnBrk="1" hangingPunct="1">
              <a:spcBef>
                <a:spcPct val="50000"/>
              </a:spcBef>
              <a:buFont typeface="Wingdings" panose="05000000000000000000" pitchFamily="2" charset="2"/>
              <a:buChar char="q"/>
            </a:pPr>
            <a:r>
              <a:rPr lang="en-US" altLang="en-US" sz="2400"/>
              <a:t>Example: If the three measurements of fur thickness were 10 mm, 11 mm and 9.5 mm, Mean Fur</a:t>
            </a:r>
            <a:r>
              <a:rPr lang="en-US" altLang="en-US" sz="2400" baseline="-25000"/>
              <a:t>d</a:t>
            </a:r>
            <a:r>
              <a:rPr lang="en-US" altLang="en-US" sz="2400"/>
              <a:t> = (10 + 11 + 9.5)/3, or Mean Fur</a:t>
            </a:r>
            <a:r>
              <a:rPr lang="en-US" altLang="en-US" sz="2400" baseline="-25000"/>
              <a:t>d</a:t>
            </a:r>
            <a:r>
              <a:rPr lang="en-US" altLang="en-US" sz="2400"/>
              <a:t> = 10.16 mm which can be rounded off to </a:t>
            </a:r>
            <a:r>
              <a:rPr lang="en-US" altLang="en-US" sz="2400">
                <a:solidFill>
                  <a:srgbClr val="000000"/>
                </a:solidFill>
              </a:rPr>
              <a:t>one significant digit or 10.2 </a:t>
            </a:r>
            <a:r>
              <a:rPr lang="en-US" altLang="en-US" sz="2400"/>
              <a:t>mm</a:t>
            </a:r>
          </a:p>
          <a:p>
            <a:pPr eaLnBrk="1" hangingPunct="1">
              <a:buFont typeface="Wingdings" panose="05000000000000000000" pitchFamily="2" charset="2"/>
              <a:buChar char="q"/>
            </a:pPr>
            <a:endParaRPr lang="en-US" altLang="en-US" sz="2400"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704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704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704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70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a:extLst>
              <a:ext uri="{FF2B5EF4-FFF2-40B4-BE49-F238E27FC236}">
                <a16:creationId xmlns:a16="http://schemas.microsoft.com/office/drawing/2014/main" id="{9F9DB850-59C9-4F6D-B1C5-ECACD0DEE534}"/>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94C6E5CA-3453-4597-8754-A2960F6175C0}" type="slidenum">
              <a:rPr lang="en-US" altLang="en-US" sz="1400" b="0"/>
              <a:pPr eaLnBrk="1" hangingPunct="1"/>
              <a:t>51</a:t>
            </a:fld>
            <a:endParaRPr lang="en-US" altLang="en-US" sz="1400" b="0"/>
          </a:p>
        </p:txBody>
      </p:sp>
      <p:sp>
        <p:nvSpPr>
          <p:cNvPr id="56323" name="Rectangle 3">
            <a:extLst>
              <a:ext uri="{FF2B5EF4-FFF2-40B4-BE49-F238E27FC236}">
                <a16:creationId xmlns:a16="http://schemas.microsoft.com/office/drawing/2014/main" id="{D6CA312F-A270-4791-AEA1-7586E46954A7}"/>
              </a:ext>
            </a:extLst>
          </p:cNvPr>
          <p:cNvSpPr>
            <a:spLocks noGrp="1" noChangeArrowheads="1"/>
          </p:cNvSpPr>
          <p:nvPr>
            <p:ph type="body" idx="1"/>
          </p:nvPr>
        </p:nvSpPr>
        <p:spPr>
          <a:xfrm>
            <a:off x="304800" y="152400"/>
            <a:ext cx="8686800" cy="4343400"/>
          </a:xfrm>
        </p:spPr>
        <p:txBody>
          <a:bodyPr/>
          <a:lstStyle/>
          <a:p>
            <a:pPr eaLnBrk="1" hangingPunct="1">
              <a:lnSpc>
                <a:spcPct val="90000"/>
              </a:lnSpc>
              <a:buFont typeface="Wingdings" panose="05000000000000000000" pitchFamily="2" charset="2"/>
              <a:buChar char="q"/>
            </a:pPr>
            <a:r>
              <a:rPr lang="en-US" altLang="en-US" sz="2400" b="1"/>
              <a:t>The teacher will make a list of the fur samples used  from 1….n on the board.  </a:t>
            </a:r>
            <a:r>
              <a:rPr lang="en-US" altLang="en-US" sz="2400" b="1">
                <a:solidFill>
                  <a:srgbClr val="FF66CC"/>
                </a:solidFill>
              </a:rPr>
              <a:t>See template on upcoming slide</a:t>
            </a:r>
          </a:p>
          <a:p>
            <a:pPr eaLnBrk="1" hangingPunct="1">
              <a:lnSpc>
                <a:spcPct val="90000"/>
              </a:lnSpc>
              <a:buFont typeface="Wingdings" panose="05000000000000000000" pitchFamily="2" charset="2"/>
              <a:buChar char="q"/>
            </a:pPr>
            <a:endParaRPr lang="en-US" altLang="en-US" sz="2400" b="1">
              <a:solidFill>
                <a:srgbClr val="FF66CC"/>
              </a:solidFill>
            </a:endParaRPr>
          </a:p>
          <a:p>
            <a:pPr eaLnBrk="1" hangingPunct="1">
              <a:lnSpc>
                <a:spcPct val="90000"/>
              </a:lnSpc>
              <a:buFont typeface="Wingdings" panose="05000000000000000000" pitchFamily="2" charset="2"/>
              <a:buChar char="q"/>
            </a:pPr>
            <a:r>
              <a:rPr lang="en-US" altLang="en-US" sz="2400" b="1"/>
              <a:t>Each group will report their ranks for each type of fur.  Teachers may wish to use each group’s density rankings to calculate average density rankings for each fur type, which should reduce the effects of any bias from a single group.</a:t>
            </a:r>
          </a:p>
          <a:p>
            <a:pPr eaLnBrk="1" hangingPunct="1">
              <a:lnSpc>
                <a:spcPct val="90000"/>
              </a:lnSpc>
              <a:buFont typeface="Wingdings" panose="05000000000000000000" pitchFamily="2" charset="2"/>
              <a:buChar char="q"/>
            </a:pPr>
            <a:endParaRPr lang="en-US" altLang="en-US" sz="2400" b="1"/>
          </a:p>
          <a:p>
            <a:pPr eaLnBrk="1" hangingPunct="1">
              <a:lnSpc>
                <a:spcPct val="90000"/>
              </a:lnSpc>
              <a:buFont typeface="Wingdings" panose="05000000000000000000" pitchFamily="2" charset="2"/>
              <a:buChar char="q"/>
            </a:pPr>
            <a:r>
              <a:rPr lang="en-US" altLang="en-US" sz="2400" b="1"/>
              <a:t>Each group should also report their thickness </a:t>
            </a:r>
            <a:r>
              <a:rPr lang="en-US" altLang="en-US" sz="2400" b="1">
                <a:solidFill>
                  <a:srgbClr val="898683"/>
                </a:solidFill>
              </a:rPr>
              <a:t>estimate </a:t>
            </a:r>
            <a:r>
              <a:rPr lang="en-US" altLang="en-US" sz="2400" b="1"/>
              <a:t>for the fur type they were assigned.</a:t>
            </a:r>
          </a:p>
          <a:p>
            <a:pPr eaLnBrk="1" hangingPunct="1">
              <a:lnSpc>
                <a:spcPct val="90000"/>
              </a:lnSpc>
              <a:buFont typeface="Wingdings" panose="05000000000000000000" pitchFamily="2" charset="2"/>
              <a:buNone/>
            </a:pPr>
            <a:r>
              <a:rPr lang="en-US" altLang="en-US" sz="2400" b="1"/>
              <a:t> </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a:extLst>
              <a:ext uri="{FF2B5EF4-FFF2-40B4-BE49-F238E27FC236}">
                <a16:creationId xmlns:a16="http://schemas.microsoft.com/office/drawing/2014/main" id="{016F5B65-7E6F-4E21-BE11-2CB81E445888}"/>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93DCAEAB-E4A4-42F4-B7A8-6634F4B692C8}" type="slidenum">
              <a:rPr lang="en-US" altLang="en-US" sz="1400" b="0"/>
              <a:pPr eaLnBrk="1" hangingPunct="1"/>
              <a:t>52</a:t>
            </a:fld>
            <a:endParaRPr lang="en-US" altLang="en-US" sz="1400" b="0"/>
          </a:p>
        </p:txBody>
      </p:sp>
      <p:sp>
        <p:nvSpPr>
          <p:cNvPr id="56323" name="Rectangle 3">
            <a:extLst>
              <a:ext uri="{FF2B5EF4-FFF2-40B4-BE49-F238E27FC236}">
                <a16:creationId xmlns:a16="http://schemas.microsoft.com/office/drawing/2014/main" id="{E6A45854-F8C0-45E0-8DE8-26F3F3CC14FC}"/>
              </a:ext>
            </a:extLst>
          </p:cNvPr>
          <p:cNvSpPr>
            <a:spLocks noGrp="1" noChangeArrowheads="1"/>
          </p:cNvSpPr>
          <p:nvPr>
            <p:ph type="body" idx="1"/>
          </p:nvPr>
        </p:nvSpPr>
        <p:spPr>
          <a:xfrm>
            <a:off x="304800" y="152400"/>
            <a:ext cx="8686800" cy="4343400"/>
          </a:xfrm>
        </p:spPr>
        <p:txBody>
          <a:bodyPr/>
          <a:lstStyle/>
          <a:p>
            <a:pPr eaLnBrk="1" hangingPunct="1">
              <a:lnSpc>
                <a:spcPct val="90000"/>
              </a:lnSpc>
              <a:buFont typeface="Wingdings" panose="05000000000000000000" pitchFamily="2" charset="2"/>
              <a:buChar char="q"/>
            </a:pPr>
            <a:r>
              <a:rPr lang="en-US" altLang="en-US" sz="2400" b="1"/>
              <a:t>Calculate the sum ranks for each fur type.  This is accomplished by adding the rank for fur density to the rank for fur thickness for each mammal species.T</a:t>
            </a:r>
          </a:p>
          <a:p>
            <a:pPr eaLnBrk="1" hangingPunct="1">
              <a:lnSpc>
                <a:spcPct val="90000"/>
              </a:lnSpc>
              <a:buFont typeface="Wingdings" panose="05000000000000000000" pitchFamily="2" charset="2"/>
              <a:buChar char="q"/>
            </a:pPr>
            <a:endParaRPr lang="en-US" altLang="en-US" sz="2400" b="1"/>
          </a:p>
          <a:p>
            <a:pPr eaLnBrk="1" hangingPunct="1">
              <a:lnSpc>
                <a:spcPct val="90000"/>
              </a:lnSpc>
              <a:buFont typeface="Wingdings" panose="05000000000000000000" pitchFamily="2" charset="2"/>
              <a:buChar char="q"/>
            </a:pPr>
            <a:r>
              <a:rPr lang="en-US" altLang="en-US" sz="2400" b="1"/>
              <a:t>These rank sums can be used to assign overall ranks to each fur type with regards to total insulation power.  </a:t>
            </a:r>
          </a:p>
          <a:p>
            <a:pPr eaLnBrk="1" hangingPunct="1">
              <a:lnSpc>
                <a:spcPct val="90000"/>
              </a:lnSpc>
              <a:buFont typeface="Wingdings" panose="05000000000000000000" pitchFamily="2" charset="2"/>
              <a:buChar char="q"/>
            </a:pPr>
            <a:endParaRPr lang="en-US" altLang="en-US" sz="2400" b="1"/>
          </a:p>
          <a:p>
            <a:pPr eaLnBrk="1" hangingPunct="1">
              <a:lnSpc>
                <a:spcPct val="90000"/>
              </a:lnSpc>
              <a:buFont typeface="Wingdings" panose="05000000000000000000" pitchFamily="2" charset="2"/>
              <a:buChar char="q"/>
            </a:pPr>
            <a:r>
              <a:rPr lang="en-US" altLang="en-US" sz="2400" b="1"/>
              <a:t>To fill in the “Overall Rank” column, you should simply assign ranks based on the “Sum Ranks” column, assigning a rank of 1 (representing the best insulation power) to the species with the lowest sum rank, a rank of 2 to the species with the next lowest sum rank, and so on, until all fur samples have been given overall ranks ranging from 1 to n (where n is the total number of fur samples).</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a:extLst>
              <a:ext uri="{FF2B5EF4-FFF2-40B4-BE49-F238E27FC236}">
                <a16:creationId xmlns:a16="http://schemas.microsoft.com/office/drawing/2014/main" id="{88139A5F-2D91-4286-900E-FEB31CDDD352}"/>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D0C0754E-992C-44CF-AC9C-687D911911A3}" type="slidenum">
              <a:rPr lang="en-US" altLang="en-US" sz="1400" b="0"/>
              <a:pPr eaLnBrk="1" hangingPunct="1"/>
              <a:t>53</a:t>
            </a:fld>
            <a:endParaRPr lang="en-US" altLang="en-US" sz="1400" b="0"/>
          </a:p>
        </p:txBody>
      </p:sp>
      <p:graphicFrame>
        <p:nvGraphicFramePr>
          <p:cNvPr id="90530" name="Group 418">
            <a:extLst>
              <a:ext uri="{FF2B5EF4-FFF2-40B4-BE49-F238E27FC236}">
                <a16:creationId xmlns:a16="http://schemas.microsoft.com/office/drawing/2014/main" id="{63D132D4-5E03-49D9-837F-812E32B2A087}"/>
              </a:ext>
            </a:extLst>
          </p:cNvPr>
          <p:cNvGraphicFramePr>
            <a:graphicFrameLocks noGrp="1"/>
          </p:cNvGraphicFramePr>
          <p:nvPr/>
        </p:nvGraphicFramePr>
        <p:xfrm>
          <a:off x="211138" y="609600"/>
          <a:ext cx="8355012" cy="5381625"/>
        </p:xfrm>
        <a:graphic>
          <a:graphicData uri="http://schemas.openxmlformats.org/drawingml/2006/table">
            <a:tbl>
              <a:tblPr/>
              <a:tblGrid>
                <a:gridCol w="893933">
                  <a:extLst>
                    <a:ext uri="{9D8B030D-6E8A-4147-A177-3AD203B41FA5}">
                      <a16:colId xmlns:a16="http://schemas.microsoft.com/office/drawing/2014/main" val="20000"/>
                    </a:ext>
                  </a:extLst>
                </a:gridCol>
                <a:gridCol w="1271876">
                  <a:extLst>
                    <a:ext uri="{9D8B030D-6E8A-4147-A177-3AD203B41FA5}">
                      <a16:colId xmlns:a16="http://schemas.microsoft.com/office/drawing/2014/main" val="20001"/>
                    </a:ext>
                  </a:extLst>
                </a:gridCol>
                <a:gridCol w="1630643">
                  <a:extLst>
                    <a:ext uri="{9D8B030D-6E8A-4147-A177-3AD203B41FA5}">
                      <a16:colId xmlns:a16="http://schemas.microsoft.com/office/drawing/2014/main" val="20002"/>
                    </a:ext>
                  </a:extLst>
                </a:gridCol>
                <a:gridCol w="1630643">
                  <a:extLst>
                    <a:ext uri="{9D8B030D-6E8A-4147-A177-3AD203B41FA5}">
                      <a16:colId xmlns:a16="http://schemas.microsoft.com/office/drawing/2014/main" val="20003"/>
                    </a:ext>
                  </a:extLst>
                </a:gridCol>
                <a:gridCol w="1627468">
                  <a:extLst>
                    <a:ext uri="{9D8B030D-6E8A-4147-A177-3AD203B41FA5}">
                      <a16:colId xmlns:a16="http://schemas.microsoft.com/office/drawing/2014/main" val="20004"/>
                    </a:ext>
                  </a:extLst>
                </a:gridCol>
                <a:gridCol w="1300450">
                  <a:extLst>
                    <a:ext uri="{9D8B030D-6E8A-4147-A177-3AD203B41FA5}">
                      <a16:colId xmlns:a16="http://schemas.microsoft.com/office/drawing/2014/main" val="20005"/>
                    </a:ext>
                  </a:extLst>
                </a:gridCol>
              </a:tblGrid>
              <a:tr h="12312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mn-lt"/>
                        </a:rPr>
                        <a:t>Fur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mn-lt"/>
                        </a:rPr>
                        <a:t>Type</a:t>
                      </a:r>
                    </a:p>
                  </a:txBody>
                  <a:tcPr marL="91438" marR="91438"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mn-lt"/>
                        </a:rPr>
                        <a:t>Density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mn-lt"/>
                        </a:rPr>
                        <a:t>Rank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mn-lt"/>
                        </a:rPr>
                        <a:t>(DR)</a:t>
                      </a: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mn-lt"/>
                        </a:rPr>
                        <a:t>Thickness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mn-lt"/>
                        </a:rPr>
                        <a:t>(mm)</a:t>
                      </a: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mn-lt"/>
                        </a:rPr>
                        <a:t>Thickness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mn-lt"/>
                        </a:rPr>
                        <a:t>Rank (TR)</a:t>
                      </a: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mn-lt"/>
                        </a:rPr>
                        <a:t>Sum Rank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mn-lt"/>
                        </a:rPr>
                        <a:t>DR + TR</a:t>
                      </a: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mn-lt"/>
                        </a:rPr>
                        <a:t>Overall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mn-lt"/>
                        </a:rPr>
                        <a:t>Rank </a:t>
                      </a: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37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8" marR="9143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90367" name="Text Box 255">
            <a:extLst>
              <a:ext uri="{FF2B5EF4-FFF2-40B4-BE49-F238E27FC236}">
                <a16:creationId xmlns:a16="http://schemas.microsoft.com/office/drawing/2014/main" id="{1EFAD5EB-B268-4E7B-9BFD-92DCEED53161}"/>
              </a:ext>
            </a:extLst>
          </p:cNvPr>
          <p:cNvSpPr txBox="1">
            <a:spLocks noChangeArrowheads="1"/>
          </p:cNvSpPr>
          <p:nvPr/>
        </p:nvSpPr>
        <p:spPr bwMode="auto">
          <a:xfrm>
            <a:off x="457200" y="6248400"/>
            <a:ext cx="6161088" cy="461963"/>
          </a:xfrm>
          <a:prstGeom prst="rect">
            <a:avLst/>
          </a:prstGeom>
          <a:noFill/>
          <a:ln w="9525">
            <a:noFill/>
            <a:miter lim="800000"/>
            <a:headEnd/>
            <a:tailEnd/>
          </a:ln>
          <a:effectLst/>
        </p:spPr>
        <p:txBody>
          <a:bodyPr wrap="none">
            <a:spAutoFit/>
          </a:bodyPr>
          <a:lstStyle/>
          <a:p>
            <a:pPr>
              <a:defRPr/>
            </a:pPr>
            <a:r>
              <a:rPr lang="en-US" sz="2400" dirty="0">
                <a:latin typeface="+mn-lt"/>
                <a:cs typeface="+mn-cs"/>
              </a:rPr>
              <a:t>Where 1 = best insulation characteristics</a:t>
            </a:r>
          </a:p>
        </p:txBody>
      </p:sp>
      <p:sp>
        <p:nvSpPr>
          <p:cNvPr id="90523" name="Text Box 411">
            <a:extLst>
              <a:ext uri="{FF2B5EF4-FFF2-40B4-BE49-F238E27FC236}">
                <a16:creationId xmlns:a16="http://schemas.microsoft.com/office/drawing/2014/main" id="{05C58127-5C57-4D39-B1F8-A5C39FDC6CF6}"/>
              </a:ext>
            </a:extLst>
          </p:cNvPr>
          <p:cNvSpPr txBox="1">
            <a:spLocks noChangeArrowheads="1"/>
          </p:cNvSpPr>
          <p:nvPr/>
        </p:nvSpPr>
        <p:spPr bwMode="auto">
          <a:xfrm>
            <a:off x="2057400" y="0"/>
            <a:ext cx="5330825" cy="461963"/>
          </a:xfrm>
          <a:prstGeom prst="rect">
            <a:avLst/>
          </a:prstGeom>
          <a:noFill/>
          <a:ln w="9525">
            <a:noFill/>
            <a:miter lim="800000"/>
            <a:headEnd/>
            <a:tailEnd/>
          </a:ln>
          <a:effectLst/>
        </p:spPr>
        <p:txBody>
          <a:bodyPr wrap="none">
            <a:spAutoFit/>
          </a:bodyPr>
          <a:lstStyle/>
          <a:p>
            <a:pPr>
              <a:defRPr/>
            </a:pPr>
            <a:r>
              <a:rPr lang="en-US" sz="2400" dirty="0">
                <a:latin typeface="+mn-lt"/>
                <a:cs typeface="+mn-cs"/>
              </a:rPr>
              <a:t>Thickness and density table format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CCF23153-A2CC-4BC2-8A4A-2D0252C76961}"/>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0C4A33DA-13F2-4C4A-A75D-41DBB4CB92F3}" type="slidenum">
              <a:rPr lang="en-US" altLang="en-US" sz="1400" b="0"/>
              <a:pPr eaLnBrk="1" hangingPunct="1"/>
              <a:t>54</a:t>
            </a:fld>
            <a:endParaRPr lang="en-US" altLang="en-US" sz="1400" b="0"/>
          </a:p>
        </p:txBody>
      </p:sp>
      <p:sp>
        <p:nvSpPr>
          <p:cNvPr id="56323" name="Rectangle 3">
            <a:extLst>
              <a:ext uri="{FF2B5EF4-FFF2-40B4-BE49-F238E27FC236}">
                <a16:creationId xmlns:a16="http://schemas.microsoft.com/office/drawing/2014/main" id="{66A0C521-FFD7-49A0-A636-59DC6163C8CA}"/>
              </a:ext>
            </a:extLst>
          </p:cNvPr>
          <p:cNvSpPr>
            <a:spLocks noGrp="1" noChangeArrowheads="1"/>
          </p:cNvSpPr>
          <p:nvPr>
            <p:ph type="body" idx="1"/>
          </p:nvPr>
        </p:nvSpPr>
        <p:spPr>
          <a:xfrm>
            <a:off x="457200" y="457200"/>
            <a:ext cx="8229600" cy="2133600"/>
          </a:xfrm>
        </p:spPr>
        <p:txBody>
          <a:bodyPr/>
          <a:lstStyle/>
          <a:p>
            <a:pPr eaLnBrk="1" hangingPunct="1">
              <a:lnSpc>
                <a:spcPct val="80000"/>
              </a:lnSpc>
              <a:buFontTx/>
              <a:buNone/>
            </a:pPr>
            <a:r>
              <a:rPr lang="en-US" altLang="en-US" sz="2400" b="1">
                <a:solidFill>
                  <a:srgbClr val="FF66CC"/>
                </a:solidFill>
              </a:rPr>
              <a:t>Question:</a:t>
            </a:r>
            <a:r>
              <a:rPr lang="en-US" altLang="en-US" sz="2400" b="1"/>
              <a:t> One might expect that individuals living in the coldest environments will have the thickest fur, and thus the greatest ability to trap still air. What would be a reason for this not being the case? </a:t>
            </a:r>
          </a:p>
          <a:p>
            <a:pPr eaLnBrk="1" hangingPunct="1">
              <a:lnSpc>
                <a:spcPct val="80000"/>
              </a:lnSpc>
              <a:buFontTx/>
              <a:buNone/>
            </a:pPr>
            <a:endParaRPr lang="en-US" altLang="en-US" sz="2400" b="1">
              <a:solidFill>
                <a:srgbClr val="FF66CC"/>
              </a:solidFill>
            </a:endParaRPr>
          </a:p>
          <a:p>
            <a:pPr algn="ctr" eaLnBrk="1" hangingPunct="1">
              <a:lnSpc>
                <a:spcPct val="80000"/>
              </a:lnSpc>
              <a:buFontTx/>
              <a:buNone/>
            </a:pPr>
            <a:r>
              <a:rPr lang="en-US" altLang="en-US" sz="2400" b="1">
                <a:solidFill>
                  <a:srgbClr val="FF66CC"/>
                </a:solidFill>
              </a:rPr>
              <a:t>Stop!!! The Answer is Next!</a:t>
            </a:r>
            <a:endParaRPr lang="en-US" altLang="zh-CN" sz="2400" b="1">
              <a:ea typeface="SimSun" panose="02010600030101010101" pitchFamily="2" charset="-122"/>
            </a:endParaRPr>
          </a:p>
          <a:p>
            <a:pPr eaLnBrk="1" hangingPunct="1">
              <a:lnSpc>
                <a:spcPct val="80000"/>
              </a:lnSpc>
              <a:buFontTx/>
              <a:buNone/>
            </a:pPr>
            <a:endParaRPr lang="en-US" altLang="zh-CN" sz="2400" b="1">
              <a:solidFill>
                <a:srgbClr val="FF66CC"/>
              </a:solidFill>
              <a:ea typeface="SimSun" panose="02010600030101010101" pitchFamily="2" charset="-122"/>
            </a:endParaRPr>
          </a:p>
        </p:txBody>
      </p:sp>
      <p:sp>
        <p:nvSpPr>
          <p:cNvPr id="57349" name="Text Box 5">
            <a:extLst>
              <a:ext uri="{FF2B5EF4-FFF2-40B4-BE49-F238E27FC236}">
                <a16:creationId xmlns:a16="http://schemas.microsoft.com/office/drawing/2014/main" id="{09365A62-57AB-4B5E-A006-573FB0321D49}"/>
              </a:ext>
            </a:extLst>
          </p:cNvPr>
          <p:cNvSpPr txBox="1">
            <a:spLocks noChangeArrowheads="1"/>
          </p:cNvSpPr>
          <p:nvPr/>
        </p:nvSpPr>
        <p:spPr bwMode="auto">
          <a:xfrm>
            <a:off x="609600" y="60198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FF66CC"/>
                </a:solidFill>
              </a:rPr>
              <a:t>On to further measures of insulation value</a:t>
            </a:r>
          </a:p>
        </p:txBody>
      </p:sp>
      <p:sp>
        <p:nvSpPr>
          <p:cNvPr id="57351" name="AutoShape 7">
            <a:hlinkClick r:id="rId2" action="ppaction://hlinksldjump" highlightClick="1"/>
            <a:extLst>
              <a:ext uri="{FF2B5EF4-FFF2-40B4-BE49-F238E27FC236}">
                <a16:creationId xmlns:a16="http://schemas.microsoft.com/office/drawing/2014/main" id="{855EAFCF-0F82-428A-A5E4-C6C21EFA73AF}"/>
              </a:ext>
            </a:extLst>
          </p:cNvPr>
          <p:cNvSpPr>
            <a:spLocks noChangeArrowheads="1"/>
          </p:cNvSpPr>
          <p:nvPr/>
        </p:nvSpPr>
        <p:spPr bwMode="auto">
          <a:xfrm>
            <a:off x="7086600" y="5867400"/>
            <a:ext cx="685800" cy="661988"/>
          </a:xfrm>
          <a:prstGeom prst="actionButtonReturn">
            <a:avLst/>
          </a:prstGeom>
          <a:solidFill>
            <a:srgbClr val="FF00FF"/>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7352" name="Rectangle 8">
            <a:extLst>
              <a:ext uri="{FF2B5EF4-FFF2-40B4-BE49-F238E27FC236}">
                <a16:creationId xmlns:a16="http://schemas.microsoft.com/office/drawing/2014/main" id="{C5BAA113-5498-4A08-889E-CBB4C3E94F40}"/>
              </a:ext>
            </a:extLst>
          </p:cNvPr>
          <p:cNvSpPr>
            <a:spLocks noChangeArrowheads="1"/>
          </p:cNvSpPr>
          <p:nvPr/>
        </p:nvSpPr>
        <p:spPr bwMode="auto">
          <a:xfrm>
            <a:off x="0" y="2819400"/>
            <a:ext cx="90678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r>
              <a:rPr lang="en-US" altLang="zh-CN" sz="2400">
                <a:solidFill>
                  <a:srgbClr val="FF66CC"/>
                </a:solidFill>
                <a:ea typeface="SimSun" panose="02010600030101010101" pitchFamily="2" charset="-122"/>
              </a:rPr>
              <a:t>Answer:</a:t>
            </a:r>
            <a:r>
              <a:rPr lang="en-US" altLang="zh-CN" sz="2400">
                <a:ea typeface="SimSun" panose="02010600030101010101" pitchFamily="2" charset="-122"/>
              </a:rPr>
              <a:t> Many animals that live in cold environments </a:t>
            </a:r>
          </a:p>
          <a:p>
            <a:pPr eaLnBrk="1" hangingPunct="1">
              <a:lnSpc>
                <a:spcPct val="80000"/>
              </a:lnSpc>
              <a:spcBef>
                <a:spcPct val="20000"/>
              </a:spcBef>
            </a:pPr>
            <a:r>
              <a:rPr lang="en-US" altLang="zh-CN" sz="2400">
                <a:ea typeface="SimSun" panose="02010600030101010101" pitchFamily="2" charset="-122"/>
              </a:rPr>
              <a:t>shed their warm fur coats during the summer months, when </a:t>
            </a:r>
          </a:p>
          <a:p>
            <a:pPr eaLnBrk="1" hangingPunct="1">
              <a:lnSpc>
                <a:spcPct val="80000"/>
              </a:lnSpc>
              <a:spcBef>
                <a:spcPct val="20000"/>
              </a:spcBef>
            </a:pPr>
            <a:r>
              <a:rPr lang="en-US" altLang="zh-CN" sz="2400">
                <a:ea typeface="SimSun" panose="02010600030101010101" pitchFamily="2" charset="-122"/>
              </a:rPr>
              <a:t>not as much insulation is needed. Some of the fur samples may have been collected from animals possessing their </a:t>
            </a:r>
          </a:p>
          <a:p>
            <a:pPr eaLnBrk="1" hangingPunct="1">
              <a:lnSpc>
                <a:spcPct val="80000"/>
              </a:lnSpc>
              <a:spcBef>
                <a:spcPct val="20000"/>
              </a:spcBef>
            </a:pPr>
            <a:r>
              <a:rPr lang="en-US" altLang="zh-CN" sz="2400">
                <a:ea typeface="SimSun" panose="02010600030101010101" pitchFamily="2" charset="-122"/>
              </a:rPr>
              <a:t>summer coats.  Also, the thickness and density of an animal’s fur may vary on different parts of its body, as different body regions may require more or less insulation.  Fur samples may have been collected from different areas of the animals’ bodies.</a:t>
            </a:r>
            <a:endParaRPr lang="en-US" altLang="en-US" sz="240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57351" grpId="0" animBg="1"/>
      <p:bldP spid="5735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765DBB72-249A-4E9D-A058-78E65F488CCC}"/>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8EF4A9B0-281A-471A-AB3D-C343BEAA7341}" type="slidenum">
              <a:rPr lang="en-US" altLang="en-US" sz="1400" b="0"/>
              <a:pPr eaLnBrk="1" hangingPunct="1"/>
              <a:t>55</a:t>
            </a:fld>
            <a:endParaRPr lang="en-US" altLang="en-US" sz="1400" b="0"/>
          </a:p>
        </p:txBody>
      </p:sp>
      <p:sp>
        <p:nvSpPr>
          <p:cNvPr id="57347" name="Rectangle 3">
            <a:extLst>
              <a:ext uri="{FF2B5EF4-FFF2-40B4-BE49-F238E27FC236}">
                <a16:creationId xmlns:a16="http://schemas.microsoft.com/office/drawing/2014/main" id="{E66599EC-9DDF-4771-8B27-A0668F7EE962}"/>
              </a:ext>
            </a:extLst>
          </p:cNvPr>
          <p:cNvSpPr>
            <a:spLocks noGrp="1" noChangeArrowheads="1"/>
          </p:cNvSpPr>
          <p:nvPr>
            <p:ph type="body" idx="1"/>
          </p:nvPr>
        </p:nvSpPr>
        <p:spPr>
          <a:xfrm>
            <a:off x="457200" y="152400"/>
            <a:ext cx="8229600" cy="5897563"/>
          </a:xfrm>
        </p:spPr>
        <p:txBody>
          <a:bodyPr/>
          <a:lstStyle/>
          <a:p>
            <a:pPr eaLnBrk="1" hangingPunct="1">
              <a:lnSpc>
                <a:spcPct val="90000"/>
              </a:lnSpc>
              <a:buFontTx/>
              <a:buNone/>
            </a:pPr>
            <a:r>
              <a:rPr lang="en-US" altLang="en-US" sz="2400" b="1"/>
              <a:t>The following three experiments (</a:t>
            </a:r>
            <a:r>
              <a:rPr lang="en-US" altLang="en-US" sz="2400" b="1">
                <a:solidFill>
                  <a:srgbClr val="CC0066"/>
                </a:solidFill>
              </a:rPr>
              <a:t>2B. Feel Test</a:t>
            </a:r>
            <a:r>
              <a:rPr lang="en-US" altLang="en-US" sz="2400" b="1">
                <a:solidFill>
                  <a:srgbClr val="FF66CC"/>
                </a:solidFill>
              </a:rPr>
              <a:t>, </a:t>
            </a:r>
            <a:r>
              <a:rPr lang="en-US" altLang="en-US" sz="2400" b="1">
                <a:solidFill>
                  <a:srgbClr val="FF3300"/>
                </a:solidFill>
              </a:rPr>
              <a:t>2C. Melt Test</a:t>
            </a:r>
            <a:r>
              <a:rPr lang="en-US" altLang="en-US" sz="2400" b="1">
                <a:solidFill>
                  <a:srgbClr val="FF66CC"/>
                </a:solidFill>
              </a:rPr>
              <a:t>, </a:t>
            </a:r>
            <a:r>
              <a:rPr lang="en-US" altLang="en-US" sz="2400" b="1"/>
              <a:t>and</a:t>
            </a:r>
            <a:r>
              <a:rPr lang="en-US" altLang="en-US" sz="2400" b="1">
                <a:solidFill>
                  <a:srgbClr val="FF66CC"/>
                </a:solidFill>
              </a:rPr>
              <a:t> </a:t>
            </a:r>
            <a:r>
              <a:rPr lang="en-US" altLang="en-US" sz="2400" b="1">
                <a:solidFill>
                  <a:srgbClr val="FF9900"/>
                </a:solidFill>
              </a:rPr>
              <a:t>2D. Insulating Mechanisms</a:t>
            </a:r>
            <a:r>
              <a:rPr lang="en-US" altLang="en-US" sz="2400" b="1"/>
              <a:t>) will help you to further understand the phenomenon of insulation power</a:t>
            </a:r>
            <a:r>
              <a:rPr lang="en-US" altLang="en-US" sz="2400"/>
              <a:t>.</a:t>
            </a:r>
            <a:endParaRPr lang="en-US" altLang="en-US" sz="2400" b="1"/>
          </a:p>
          <a:p>
            <a:pPr eaLnBrk="1" hangingPunct="1">
              <a:lnSpc>
                <a:spcPct val="90000"/>
              </a:lnSpc>
              <a:buFont typeface="Wingdings" panose="05000000000000000000" pitchFamily="2" charset="2"/>
              <a:buChar char="q"/>
            </a:pPr>
            <a:r>
              <a:rPr lang="en-US" altLang="en-US" sz="2400" b="1"/>
              <a:t>Materials needed for experiments 2B and 2C.</a:t>
            </a:r>
            <a:endParaRPr lang="en-US" altLang="en-US" sz="2400" b="1" i="1"/>
          </a:p>
          <a:p>
            <a:pPr lvl="1" eaLnBrk="1" hangingPunct="1">
              <a:lnSpc>
                <a:spcPct val="90000"/>
              </a:lnSpc>
            </a:pPr>
            <a:r>
              <a:rPr lang="en-US" altLang="en-US" sz="2400" b="1" i="1"/>
              <a:t>Ice cubes  </a:t>
            </a:r>
            <a:endParaRPr lang="en-US" altLang="en-US" sz="2400"/>
          </a:p>
          <a:p>
            <a:pPr lvl="1" eaLnBrk="1" hangingPunct="1">
              <a:lnSpc>
                <a:spcPct val="90000"/>
              </a:lnSpc>
            </a:pPr>
            <a:r>
              <a:rPr lang="en-US" altLang="en-US" sz="2400" b="1" i="1"/>
              <a:t>Hot tap water</a:t>
            </a:r>
            <a:endParaRPr lang="en-US" altLang="en-US" sz="2400" b="1"/>
          </a:p>
          <a:p>
            <a:pPr lvl="1" eaLnBrk="1" hangingPunct="1">
              <a:lnSpc>
                <a:spcPct val="90000"/>
              </a:lnSpc>
            </a:pPr>
            <a:r>
              <a:rPr lang="en-US" altLang="en-US" sz="2400" b="1"/>
              <a:t>Pail</a:t>
            </a:r>
            <a:endParaRPr lang="en-US" altLang="en-US" sz="2400"/>
          </a:p>
          <a:p>
            <a:pPr lvl="1" eaLnBrk="1" hangingPunct="1">
              <a:lnSpc>
                <a:spcPct val="90000"/>
              </a:lnSpc>
            </a:pPr>
            <a:r>
              <a:rPr lang="en-US" altLang="en-US" sz="2400" b="1"/>
              <a:t>Stopwatch</a:t>
            </a:r>
          </a:p>
          <a:p>
            <a:pPr lvl="1" eaLnBrk="1" hangingPunct="1">
              <a:lnSpc>
                <a:spcPct val="90000"/>
              </a:lnSpc>
            </a:pPr>
            <a:r>
              <a:rPr lang="en-US" altLang="en-US" sz="2400" b="1"/>
              <a:t>Small and large zip lock bags</a:t>
            </a:r>
          </a:p>
          <a:p>
            <a:pPr lvl="1" eaLnBrk="1" hangingPunct="1">
              <a:lnSpc>
                <a:spcPct val="90000"/>
              </a:lnSpc>
            </a:pPr>
            <a:r>
              <a:rPr lang="en-US" altLang="en-US" sz="2400" b="1"/>
              <a:t>Container A</a:t>
            </a:r>
            <a:endParaRPr lang="en-US" altLang="en-US" sz="2400"/>
          </a:p>
          <a:p>
            <a:pPr lvl="1" eaLnBrk="1" hangingPunct="1">
              <a:lnSpc>
                <a:spcPct val="90000"/>
              </a:lnSpc>
            </a:pPr>
            <a:r>
              <a:rPr lang="en-US" altLang="en-US" sz="2400" b="1"/>
              <a:t>Control mitt (double plastic bag)</a:t>
            </a:r>
          </a:p>
          <a:p>
            <a:pPr lvl="1" eaLnBrk="1" hangingPunct="1">
              <a:lnSpc>
                <a:spcPct val="90000"/>
              </a:lnSpc>
            </a:pPr>
            <a:r>
              <a:rPr lang="en-US" altLang="en-US" sz="2400" b="1"/>
              <a:t>Treatment mitts (materials trapped between two plastic bags):</a:t>
            </a:r>
          </a:p>
          <a:p>
            <a:pPr lvl="2" eaLnBrk="1" hangingPunct="1">
              <a:lnSpc>
                <a:spcPct val="90000"/>
              </a:lnSpc>
            </a:pPr>
            <a:r>
              <a:rPr lang="en-US" altLang="en-US" b="1"/>
              <a:t>cotton, bubble wrap, wool, sawdust, aluminum foil, rabbit fur</a:t>
            </a:r>
          </a:p>
        </p:txBody>
      </p:sp>
      <p:sp>
        <p:nvSpPr>
          <p:cNvPr id="57348" name="Rectangle 4">
            <a:extLst>
              <a:ext uri="{FF2B5EF4-FFF2-40B4-BE49-F238E27FC236}">
                <a16:creationId xmlns:a16="http://schemas.microsoft.com/office/drawing/2014/main" id="{413D767C-076B-4CFA-855C-63D1995686FF}"/>
              </a:ext>
            </a:extLst>
          </p:cNvPr>
          <p:cNvSpPr>
            <a:spLocks noChangeArrowheads="1"/>
          </p:cNvSpPr>
          <p:nvPr/>
        </p:nvSpPr>
        <p:spPr bwMode="auto">
          <a:xfrm>
            <a:off x="457200" y="0"/>
            <a:ext cx="8077200" cy="1524000"/>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7349" name="AutoShape 5">
            <a:hlinkClick r:id="rId2" action="ppaction://hlinksldjump" highlightClick="1"/>
            <a:extLst>
              <a:ext uri="{FF2B5EF4-FFF2-40B4-BE49-F238E27FC236}">
                <a16:creationId xmlns:a16="http://schemas.microsoft.com/office/drawing/2014/main" id="{692C19FC-B09A-4651-9729-450793FCA384}"/>
              </a:ext>
            </a:extLst>
          </p:cNvPr>
          <p:cNvSpPr>
            <a:spLocks noChangeAspect="1" noChangeArrowheads="1"/>
          </p:cNvSpPr>
          <p:nvPr/>
        </p:nvSpPr>
        <p:spPr bwMode="auto">
          <a:xfrm>
            <a:off x="8382000" y="6248400"/>
            <a:ext cx="365125" cy="365125"/>
          </a:xfrm>
          <a:prstGeom prst="actionButtonForwardNext">
            <a:avLst/>
          </a:prstGeom>
          <a:solidFill>
            <a:srgbClr val="CC0066"/>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7350" name="Text Box 6">
            <a:extLst>
              <a:ext uri="{FF2B5EF4-FFF2-40B4-BE49-F238E27FC236}">
                <a16:creationId xmlns:a16="http://schemas.microsoft.com/office/drawing/2014/main" id="{19412996-3C33-426C-ADC2-64D9A1AFE0CF}"/>
              </a:ext>
            </a:extLst>
          </p:cNvPr>
          <p:cNvSpPr txBox="1">
            <a:spLocks noChangeArrowheads="1"/>
          </p:cNvSpPr>
          <p:nvPr/>
        </p:nvSpPr>
        <p:spPr bwMode="auto">
          <a:xfrm>
            <a:off x="4495800" y="6248400"/>
            <a:ext cx="377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CC0066"/>
                </a:solidFill>
              </a:rPr>
              <a:t>To Exercise 2B Feel Test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a:extLst>
              <a:ext uri="{FF2B5EF4-FFF2-40B4-BE49-F238E27FC236}">
                <a16:creationId xmlns:a16="http://schemas.microsoft.com/office/drawing/2014/main" id="{362E8616-80A0-4FC0-AE21-3ED67869F7DB}"/>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2BEF5209-9AEC-457D-98ED-27AADA98CABE}" type="slidenum">
              <a:rPr lang="en-US" altLang="en-US" sz="1400" b="0"/>
              <a:pPr eaLnBrk="1" hangingPunct="1"/>
              <a:t>56</a:t>
            </a:fld>
            <a:endParaRPr lang="en-US" altLang="en-US" sz="1400" b="0"/>
          </a:p>
        </p:txBody>
      </p:sp>
      <p:sp>
        <p:nvSpPr>
          <p:cNvPr id="59394" name="Rectangle 2">
            <a:extLst>
              <a:ext uri="{FF2B5EF4-FFF2-40B4-BE49-F238E27FC236}">
                <a16:creationId xmlns:a16="http://schemas.microsoft.com/office/drawing/2014/main" id="{C94BDBC7-0667-4A6B-B109-F5752703CDF6}"/>
              </a:ext>
            </a:extLst>
          </p:cNvPr>
          <p:cNvSpPr>
            <a:spLocks noGrp="1" noChangeArrowheads="1"/>
          </p:cNvSpPr>
          <p:nvPr>
            <p:ph type="title"/>
          </p:nvPr>
        </p:nvSpPr>
        <p:spPr>
          <a:xfrm>
            <a:off x="381000" y="0"/>
            <a:ext cx="4953000" cy="655638"/>
          </a:xfrm>
          <a:solidFill>
            <a:srgbClr val="CC0066"/>
          </a:solidFill>
          <a:ln w="38100">
            <a:solidFill>
              <a:schemeClr val="tx1"/>
            </a:solidFill>
          </a:ln>
        </p:spPr>
        <p:txBody>
          <a:bodyPr/>
          <a:lstStyle/>
          <a:p>
            <a:pPr eaLnBrk="1" hangingPunct="1">
              <a:defRPr/>
            </a:pPr>
            <a:r>
              <a:rPr lang="en-US" sz="3200" b="1" dirty="0">
                <a:solidFill>
                  <a:schemeClr val="accent3"/>
                </a:solidFill>
              </a:rPr>
              <a:t>2B. Feel Test.</a:t>
            </a:r>
            <a:r>
              <a:rPr lang="en-US" sz="4000" dirty="0">
                <a:solidFill>
                  <a:schemeClr val="accent3"/>
                </a:solidFill>
              </a:rPr>
              <a:t> </a:t>
            </a:r>
          </a:p>
        </p:txBody>
      </p:sp>
      <p:sp>
        <p:nvSpPr>
          <p:cNvPr id="59395" name="Rectangle 3">
            <a:extLst>
              <a:ext uri="{FF2B5EF4-FFF2-40B4-BE49-F238E27FC236}">
                <a16:creationId xmlns:a16="http://schemas.microsoft.com/office/drawing/2014/main" id="{BF59A21B-8468-4088-99B6-EE57C3DD17A9}"/>
              </a:ext>
            </a:extLst>
          </p:cNvPr>
          <p:cNvSpPr>
            <a:spLocks noGrp="1" noChangeArrowheads="1"/>
          </p:cNvSpPr>
          <p:nvPr>
            <p:ph type="body" idx="1"/>
          </p:nvPr>
        </p:nvSpPr>
        <p:spPr>
          <a:xfrm>
            <a:off x="0" y="838200"/>
            <a:ext cx="8915400" cy="5486400"/>
          </a:xfrm>
        </p:spPr>
        <p:txBody>
          <a:bodyPr/>
          <a:lstStyle/>
          <a:p>
            <a:pPr eaLnBrk="1" hangingPunct="1">
              <a:lnSpc>
                <a:spcPct val="80000"/>
              </a:lnSpc>
              <a:buFontTx/>
              <a:buNone/>
            </a:pPr>
            <a:r>
              <a:rPr lang="en-US" altLang="en-US" sz="2400" b="1">
                <a:solidFill>
                  <a:srgbClr val="CC0066"/>
                </a:solidFill>
                <a:cs typeface="Arial" panose="020B0604020202020204" pitchFamily="34" charset="0"/>
              </a:rPr>
              <a:t>This is a qualitative test that relies on an individual’s judgment and memory using the sense of feel. </a:t>
            </a:r>
          </a:p>
          <a:p>
            <a:pPr eaLnBrk="1" hangingPunct="1">
              <a:lnSpc>
                <a:spcPct val="80000"/>
              </a:lnSpc>
              <a:buFont typeface="Wingdings" panose="05000000000000000000" pitchFamily="2" charset="2"/>
              <a:buChar char="q"/>
            </a:pPr>
            <a:r>
              <a:rPr lang="en-US" altLang="en-US" sz="2400" b="1">
                <a:cs typeface="Arial" panose="020B0604020202020204" pitchFamily="34" charset="0"/>
              </a:rPr>
              <a:t>The teacher will place the mitts filled with different materials across a desk in the front of the room:</a:t>
            </a:r>
          </a:p>
          <a:p>
            <a:pPr lvl="1" eaLnBrk="1" hangingPunct="1">
              <a:buFontTx/>
              <a:buNone/>
            </a:pPr>
            <a:r>
              <a:rPr lang="en-US" altLang="en-US" sz="2400" b="1">
                <a:solidFill>
                  <a:srgbClr val="CC0066"/>
                </a:solidFill>
                <a:cs typeface="Arial" panose="020B0604020202020204" pitchFamily="34" charset="0"/>
              </a:rPr>
              <a:t>cotton, bubble wrap, wool, sawdust, aluminum foil, rabbit fur</a:t>
            </a:r>
          </a:p>
          <a:p>
            <a:pPr eaLnBrk="1" hangingPunct="1">
              <a:lnSpc>
                <a:spcPct val="80000"/>
              </a:lnSpc>
              <a:buFont typeface="Wingdings" panose="05000000000000000000" pitchFamily="2" charset="2"/>
              <a:buChar char="q"/>
            </a:pPr>
            <a:r>
              <a:rPr lang="en-US" altLang="en-US" sz="2400" b="1">
                <a:cs typeface="Arial" panose="020B0604020202020204" pitchFamily="34" charset="0"/>
              </a:rPr>
              <a:t>The teacher will identify each of these materials to the class</a:t>
            </a:r>
          </a:p>
          <a:p>
            <a:pPr eaLnBrk="1" hangingPunct="1">
              <a:lnSpc>
                <a:spcPct val="80000"/>
              </a:lnSpc>
              <a:buFont typeface="Wingdings" panose="05000000000000000000" pitchFamily="2" charset="2"/>
              <a:buChar char="q"/>
            </a:pPr>
            <a:r>
              <a:rPr lang="en-US" altLang="en-US" sz="2400" b="1">
                <a:cs typeface="Arial" panose="020B0604020202020204" pitchFamily="34" charset="0"/>
              </a:rPr>
              <a:t>Fill the pail with ice and add water.</a:t>
            </a:r>
          </a:p>
          <a:p>
            <a:pPr eaLnBrk="1" hangingPunct="1">
              <a:lnSpc>
                <a:spcPct val="80000"/>
              </a:lnSpc>
              <a:buFont typeface="Wingdings" panose="05000000000000000000" pitchFamily="2" charset="2"/>
              <a:buChar char="q"/>
            </a:pPr>
            <a:r>
              <a:rPr lang="en-US" altLang="en-US" sz="2400" b="1">
                <a:cs typeface="Arial" panose="020B0604020202020204" pitchFamily="34" charset="0"/>
              </a:rPr>
              <a:t>Select one volunteer at a time to perform the test on a pair of mitts.  The student will insert his or her hand into one mitt and extend the mitt into a large zip lock plastic bag before inserting it into the bucket far enough to  be in the ice but not allowing the water to flow in the top. Wait 15 seconds, and remove the mitt. Put on the second mitt and repeat. The student will tell which mitt kept his or her hand warmer, or if they were the same.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a:extLst>
              <a:ext uri="{FF2B5EF4-FFF2-40B4-BE49-F238E27FC236}">
                <a16:creationId xmlns:a16="http://schemas.microsoft.com/office/drawing/2014/main" id="{F6AA1752-E8F1-413F-98A8-262E93CE09A0}"/>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61FD4EB1-BB13-4297-8862-F2DD7851C3AC}" type="slidenum">
              <a:rPr lang="en-US" altLang="en-US" sz="1400" b="0"/>
              <a:pPr eaLnBrk="1" hangingPunct="1"/>
              <a:t>57</a:t>
            </a:fld>
            <a:endParaRPr lang="en-US" altLang="en-US" sz="1400" b="0"/>
          </a:p>
        </p:txBody>
      </p:sp>
      <p:sp>
        <p:nvSpPr>
          <p:cNvPr id="97284" name="Rectangle 1028">
            <a:extLst>
              <a:ext uri="{FF2B5EF4-FFF2-40B4-BE49-F238E27FC236}">
                <a16:creationId xmlns:a16="http://schemas.microsoft.com/office/drawing/2014/main" id="{9DD09136-611F-4A19-B63E-8311BCF3E592}"/>
              </a:ext>
            </a:extLst>
          </p:cNvPr>
          <p:cNvSpPr>
            <a:spLocks noChangeArrowheads="1"/>
          </p:cNvSpPr>
          <p:nvPr/>
        </p:nvSpPr>
        <p:spPr bwMode="auto">
          <a:xfrm>
            <a:off x="304800" y="3810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 typeface="Wingdings" panose="05000000000000000000" pitchFamily="2" charset="2"/>
              <a:buChar char="q"/>
            </a:pPr>
            <a:r>
              <a:rPr lang="en-US" altLang="en-US"/>
              <a:t>This result should be recorded on the board and the process repeated with a new volunteer and different combination of mitts until all of the possible combinations have been tried.</a:t>
            </a:r>
          </a:p>
          <a:p>
            <a:pPr eaLnBrk="1" hangingPunct="1">
              <a:lnSpc>
                <a:spcPct val="80000"/>
              </a:lnSpc>
              <a:spcBef>
                <a:spcPct val="50000"/>
              </a:spcBef>
              <a:buFont typeface="Wingdings" panose="05000000000000000000" pitchFamily="2" charset="2"/>
              <a:buNone/>
            </a:pPr>
            <a:endParaRPr lang="en-US" altLang="en-US"/>
          </a:p>
          <a:p>
            <a:pPr eaLnBrk="1" hangingPunct="1">
              <a:lnSpc>
                <a:spcPct val="80000"/>
              </a:lnSpc>
              <a:spcBef>
                <a:spcPct val="50000"/>
              </a:spcBef>
              <a:buFont typeface="Wingdings" panose="05000000000000000000" pitchFamily="2" charset="2"/>
              <a:buChar char="q"/>
            </a:pPr>
            <a:r>
              <a:rPr lang="en-US" altLang="en-US"/>
              <a:t>From these results make a ranking of your materials from best insulator to worst insulator.</a:t>
            </a:r>
          </a:p>
          <a:p>
            <a:pPr eaLnBrk="1" hangingPunct="1">
              <a:lnSpc>
                <a:spcPct val="80000"/>
              </a:lnSpc>
              <a:spcBef>
                <a:spcPct val="50000"/>
              </a:spcBef>
              <a:buFont typeface="Wingdings" panose="05000000000000000000" pitchFamily="2" charset="2"/>
              <a:buNone/>
            </a:pPr>
            <a:endParaRPr lang="en-US" altLang="en-US"/>
          </a:p>
          <a:p>
            <a:pPr eaLnBrk="1" hangingPunct="1">
              <a:lnSpc>
                <a:spcPct val="80000"/>
              </a:lnSpc>
              <a:spcBef>
                <a:spcPct val="50000"/>
              </a:spcBef>
              <a:buFont typeface="Wingdings" panose="05000000000000000000" pitchFamily="2" charset="2"/>
              <a:buChar char="q"/>
            </a:pPr>
            <a:r>
              <a:rPr lang="en-US" altLang="en-US">
                <a:solidFill>
                  <a:srgbClr val="CC0066"/>
                </a:solidFill>
              </a:rPr>
              <a:t>Discuss &amp; save results for comparison to Test 2C</a:t>
            </a:r>
          </a:p>
        </p:txBody>
      </p:sp>
      <p:sp>
        <p:nvSpPr>
          <p:cNvPr id="97285" name="AutoShape 1029">
            <a:hlinkClick r:id="rId2" action="ppaction://hlinksldjump" highlightClick="1"/>
            <a:extLst>
              <a:ext uri="{FF2B5EF4-FFF2-40B4-BE49-F238E27FC236}">
                <a16:creationId xmlns:a16="http://schemas.microsoft.com/office/drawing/2014/main" id="{A23060E9-92C6-482A-BA5A-65C03D1D26AB}"/>
              </a:ext>
            </a:extLst>
          </p:cNvPr>
          <p:cNvSpPr>
            <a:spLocks noChangeArrowheads="1"/>
          </p:cNvSpPr>
          <p:nvPr/>
        </p:nvSpPr>
        <p:spPr bwMode="auto">
          <a:xfrm>
            <a:off x="7467600" y="5791200"/>
            <a:ext cx="762000" cy="838200"/>
          </a:xfrm>
          <a:prstGeom prst="actionButtonReturn">
            <a:avLst/>
          </a:prstGeom>
          <a:solidFill>
            <a:srgbClr val="CC0066"/>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72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28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728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a:extLst>
              <a:ext uri="{FF2B5EF4-FFF2-40B4-BE49-F238E27FC236}">
                <a16:creationId xmlns:a16="http://schemas.microsoft.com/office/drawing/2014/main" id="{D67D7809-DB19-4193-941C-4F0AB26A5AB5}"/>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1A94E00F-9547-4152-BD8C-D082B0A59208}" type="slidenum">
              <a:rPr lang="en-US" altLang="en-US" sz="1400" b="0"/>
              <a:pPr eaLnBrk="1" hangingPunct="1"/>
              <a:t>58</a:t>
            </a:fld>
            <a:endParaRPr lang="en-US" altLang="en-US" sz="1400" b="0"/>
          </a:p>
        </p:txBody>
      </p:sp>
      <p:sp>
        <p:nvSpPr>
          <p:cNvPr id="2" name="Rectangle 2">
            <a:extLst>
              <a:ext uri="{FF2B5EF4-FFF2-40B4-BE49-F238E27FC236}">
                <a16:creationId xmlns:a16="http://schemas.microsoft.com/office/drawing/2014/main" id="{09403D46-25DC-4F8B-B264-E3A5C2CB5A79}"/>
              </a:ext>
            </a:extLst>
          </p:cNvPr>
          <p:cNvSpPr>
            <a:spLocks noGrp="1" noChangeArrowheads="1"/>
          </p:cNvSpPr>
          <p:nvPr>
            <p:ph type="title"/>
          </p:nvPr>
        </p:nvSpPr>
        <p:spPr>
          <a:xfrm>
            <a:off x="381000" y="0"/>
            <a:ext cx="4953000" cy="655638"/>
          </a:xfrm>
          <a:solidFill>
            <a:srgbClr val="FF3300"/>
          </a:solidFill>
          <a:ln w="38100">
            <a:solidFill>
              <a:schemeClr val="tx1"/>
            </a:solidFill>
          </a:ln>
        </p:spPr>
        <p:txBody>
          <a:bodyPr/>
          <a:lstStyle/>
          <a:p>
            <a:pPr eaLnBrk="1" hangingPunct="1">
              <a:defRPr/>
            </a:pPr>
            <a:r>
              <a:rPr lang="en-US" sz="3200" b="1" dirty="0">
                <a:solidFill>
                  <a:schemeClr val="accent3"/>
                </a:solidFill>
              </a:rPr>
              <a:t>2C.</a:t>
            </a:r>
            <a:r>
              <a:rPr lang="en-US" sz="3200" dirty="0">
                <a:solidFill>
                  <a:schemeClr val="accent3"/>
                </a:solidFill>
              </a:rPr>
              <a:t> </a:t>
            </a:r>
            <a:r>
              <a:rPr lang="en-US" sz="3200" b="1" dirty="0">
                <a:solidFill>
                  <a:schemeClr val="accent3"/>
                </a:solidFill>
              </a:rPr>
              <a:t>Melt Test</a:t>
            </a:r>
            <a:r>
              <a:rPr lang="en-US" sz="4000" dirty="0">
                <a:solidFill>
                  <a:schemeClr val="accent3"/>
                </a:solidFill>
              </a:rPr>
              <a:t> </a:t>
            </a:r>
          </a:p>
        </p:txBody>
      </p:sp>
      <p:sp>
        <p:nvSpPr>
          <p:cNvPr id="60419" name="Rectangle 3">
            <a:extLst>
              <a:ext uri="{FF2B5EF4-FFF2-40B4-BE49-F238E27FC236}">
                <a16:creationId xmlns:a16="http://schemas.microsoft.com/office/drawing/2014/main" id="{55D36A10-B8F8-466E-BA48-37560FB26BCC}"/>
              </a:ext>
            </a:extLst>
          </p:cNvPr>
          <p:cNvSpPr>
            <a:spLocks noGrp="1" noChangeArrowheads="1"/>
          </p:cNvSpPr>
          <p:nvPr>
            <p:ph type="body" idx="1"/>
          </p:nvPr>
        </p:nvSpPr>
        <p:spPr>
          <a:xfrm>
            <a:off x="0" y="838200"/>
            <a:ext cx="8991600" cy="6019800"/>
          </a:xfrm>
        </p:spPr>
        <p:txBody>
          <a:bodyPr/>
          <a:lstStyle/>
          <a:p>
            <a:pPr eaLnBrk="1" hangingPunct="1">
              <a:lnSpc>
                <a:spcPct val="80000"/>
              </a:lnSpc>
              <a:buFontTx/>
              <a:buNone/>
            </a:pPr>
            <a:r>
              <a:rPr lang="en-US" altLang="en-US" sz="2800" b="1"/>
              <a:t>This test provides a more accurate estimate of the relative insulation power of the various materials available than does the feel test.</a:t>
            </a:r>
          </a:p>
          <a:p>
            <a:pPr eaLnBrk="1" hangingPunct="1">
              <a:lnSpc>
                <a:spcPct val="80000"/>
              </a:lnSpc>
              <a:buFontTx/>
              <a:buNone/>
            </a:pPr>
            <a:endParaRPr lang="en-US" altLang="en-US" sz="2800" b="1"/>
          </a:p>
          <a:p>
            <a:pPr eaLnBrk="1" hangingPunct="1">
              <a:lnSpc>
                <a:spcPct val="80000"/>
              </a:lnSpc>
              <a:buFontTx/>
              <a:buNone/>
            </a:pPr>
            <a:r>
              <a:rPr lang="en-US" altLang="en-US" sz="2800" b="1">
                <a:solidFill>
                  <a:srgbClr val="FF3300"/>
                </a:solidFill>
              </a:rPr>
              <a:t>**The night before, fill the ice cube tray to the black dot mark representing 1 cm depth.</a:t>
            </a:r>
          </a:p>
          <a:p>
            <a:pPr eaLnBrk="1" hangingPunct="1">
              <a:lnSpc>
                <a:spcPct val="80000"/>
              </a:lnSpc>
              <a:buFontTx/>
              <a:buNone/>
            </a:pPr>
            <a:endParaRPr lang="en-US" altLang="en-US" sz="2800" b="1">
              <a:solidFill>
                <a:srgbClr val="FF3300"/>
              </a:solidFill>
            </a:endParaRPr>
          </a:p>
          <a:p>
            <a:pPr eaLnBrk="1" hangingPunct="1">
              <a:lnSpc>
                <a:spcPct val="80000"/>
              </a:lnSpc>
              <a:buFont typeface="Wingdings" panose="05000000000000000000" pitchFamily="2" charset="2"/>
              <a:buChar char="q"/>
            </a:pPr>
            <a:r>
              <a:rPr lang="en-US" altLang="en-US" sz="2800" b="1"/>
              <a:t>Student volunteers will place one ice cube (1 cm thick) in each of 6 small zip lock bags. </a:t>
            </a:r>
          </a:p>
          <a:p>
            <a:pPr eaLnBrk="1" hangingPunct="1">
              <a:lnSpc>
                <a:spcPct val="80000"/>
              </a:lnSpc>
              <a:buFont typeface="Wingdings" panose="05000000000000000000" pitchFamily="2" charset="2"/>
              <a:buChar char="q"/>
            </a:pPr>
            <a:r>
              <a:rPr lang="en-US" altLang="en-US" sz="2800" b="1"/>
              <a:t>A well sealed-bag containing an ice cube should then be placed in each of the material mitts: </a:t>
            </a:r>
            <a:r>
              <a:rPr lang="en-US" altLang="en-US" sz="2400" b="1">
                <a:solidFill>
                  <a:srgbClr val="FF3300"/>
                </a:solidFill>
              </a:rPr>
              <a:t>cotton, bubble wrap, wool, sawdust, aluminum foil, rabbit fur</a:t>
            </a:r>
          </a:p>
          <a:p>
            <a:pPr eaLnBrk="1" hangingPunct="1">
              <a:lnSpc>
                <a:spcPct val="80000"/>
              </a:lnSpc>
              <a:buFont typeface="Wingdings" panose="05000000000000000000" pitchFamily="2" charset="2"/>
              <a:buChar char="q"/>
            </a:pPr>
            <a:r>
              <a:rPr lang="en-US" altLang="en-US" sz="2400" b="1">
                <a:solidFill>
                  <a:srgbClr val="FF3300"/>
                </a:solidFill>
              </a:rPr>
              <a:t>Care should be taken to get most of the air out of each bag with the ice cubes!!!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a:extLst>
              <a:ext uri="{FF2B5EF4-FFF2-40B4-BE49-F238E27FC236}">
                <a16:creationId xmlns:a16="http://schemas.microsoft.com/office/drawing/2014/main" id="{C9B73436-9195-4FCF-AD10-AB25BC8EEDEF}"/>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4FE127F3-DC80-46E9-956E-B6192D4CDB11}" type="slidenum">
              <a:rPr lang="en-US" altLang="en-US" sz="1400" b="0"/>
              <a:pPr eaLnBrk="1" hangingPunct="1"/>
              <a:t>59</a:t>
            </a:fld>
            <a:endParaRPr lang="en-US" altLang="en-US" sz="1400" b="0"/>
          </a:p>
        </p:txBody>
      </p:sp>
      <p:sp>
        <p:nvSpPr>
          <p:cNvPr id="94212" name="Rectangle 4">
            <a:extLst>
              <a:ext uri="{FF2B5EF4-FFF2-40B4-BE49-F238E27FC236}">
                <a16:creationId xmlns:a16="http://schemas.microsoft.com/office/drawing/2014/main" id="{9DD55EFB-CC2E-4DC6-B52C-58656AC11A9D}"/>
              </a:ext>
            </a:extLst>
          </p:cNvPr>
          <p:cNvSpPr>
            <a:spLocks noChangeArrowheads="1"/>
          </p:cNvSpPr>
          <p:nvPr/>
        </p:nvSpPr>
        <p:spPr bwMode="auto">
          <a:xfrm>
            <a:off x="457200" y="609600"/>
            <a:ext cx="83058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 typeface="Wingdings" panose="05000000000000000000" pitchFamily="2" charset="2"/>
              <a:buChar char="q"/>
            </a:pPr>
            <a:r>
              <a:rPr lang="en-US" altLang="en-US" sz="2400"/>
              <a:t>The mitts will be placed on a table at the front of the room and checked every 10 minutes to determine how many minutes elapse before the entire ice cube has melted and only water remains.</a:t>
            </a:r>
            <a:r>
              <a:rPr lang="en-US" altLang="en-US" sz="2400">
                <a:solidFill>
                  <a:srgbClr val="FF3300"/>
                </a:solidFill>
              </a:rPr>
              <a:t>*</a:t>
            </a:r>
            <a:r>
              <a:rPr lang="en-US" altLang="en-US" sz="2400" b="0">
                <a:solidFill>
                  <a:srgbClr val="FF3300"/>
                </a:solidFill>
              </a:rPr>
              <a:t> </a:t>
            </a:r>
          </a:p>
          <a:p>
            <a:pPr lvl="1" eaLnBrk="1" hangingPunct="1">
              <a:lnSpc>
                <a:spcPct val="80000"/>
              </a:lnSpc>
              <a:spcBef>
                <a:spcPct val="50000"/>
              </a:spcBef>
              <a:buFont typeface="Wingdings" panose="05000000000000000000" pitchFamily="2" charset="2"/>
              <a:buChar char="q"/>
            </a:pPr>
            <a:r>
              <a:rPr lang="en-US" altLang="en-US" sz="2400"/>
              <a:t>Use the timer to alert students at 10 min intervals, so that checks can be made while they are completing other work.</a:t>
            </a:r>
          </a:p>
          <a:p>
            <a:pPr lvl="1" eaLnBrk="1" hangingPunct="1">
              <a:lnSpc>
                <a:spcPct val="80000"/>
              </a:lnSpc>
              <a:spcBef>
                <a:spcPct val="50000"/>
              </a:spcBef>
              <a:buFont typeface="Wingdings" panose="05000000000000000000" pitchFamily="2" charset="2"/>
              <a:buChar char="q"/>
            </a:pPr>
            <a:r>
              <a:rPr lang="en-US" altLang="en-US" sz="2400"/>
              <a:t>On a sheet of paper in front of each mitt, make a check for each interval, so that these can be tallied at the end to obtain time elapsed to total melt.</a:t>
            </a:r>
          </a:p>
          <a:p>
            <a:pPr eaLnBrk="1" hangingPunct="1">
              <a:lnSpc>
                <a:spcPct val="80000"/>
              </a:lnSpc>
              <a:spcBef>
                <a:spcPct val="50000"/>
              </a:spcBef>
            </a:pPr>
            <a:r>
              <a:rPr lang="en-US" altLang="en-US" sz="2400" b="0"/>
              <a:t>* </a:t>
            </a:r>
            <a:r>
              <a:rPr lang="en-US" altLang="en-US" sz="2400">
                <a:solidFill>
                  <a:srgbClr val="FF3300"/>
                </a:solidFill>
              </a:rPr>
              <a:t>Less time-consuming options include:</a:t>
            </a:r>
          </a:p>
          <a:p>
            <a:pPr eaLnBrk="1" hangingPunct="1">
              <a:lnSpc>
                <a:spcPct val="80000"/>
              </a:lnSpc>
              <a:spcBef>
                <a:spcPct val="50000"/>
              </a:spcBef>
            </a:pPr>
            <a:r>
              <a:rPr lang="en-US" altLang="en-US" sz="2400">
                <a:solidFill>
                  <a:srgbClr val="FF3300"/>
                </a:solidFill>
              </a:rPr>
              <a:t>    1. Time lapsed to first sign of melting</a:t>
            </a:r>
          </a:p>
          <a:p>
            <a:pPr eaLnBrk="1" hangingPunct="1">
              <a:lnSpc>
                <a:spcPct val="80000"/>
              </a:lnSpc>
              <a:spcBef>
                <a:spcPct val="50000"/>
              </a:spcBef>
            </a:pPr>
            <a:r>
              <a:rPr lang="en-US" altLang="en-US" sz="2400">
                <a:solidFill>
                  <a:srgbClr val="FF3300"/>
                </a:solidFill>
              </a:rPr>
              <a:t>    2. Time lapsed until some fraction remains (e.g., 1/2)</a:t>
            </a:r>
            <a:endParaRPr lang="en-US" altLang="en-US" sz="2400"/>
          </a:p>
          <a:p>
            <a:pPr eaLnBrk="1" hangingPunct="1">
              <a:lnSpc>
                <a:spcPct val="80000"/>
              </a:lnSpc>
              <a:spcBef>
                <a:spcPct val="50000"/>
              </a:spcBef>
              <a:buFont typeface="Wingdings" panose="05000000000000000000" pitchFamily="2" charset="2"/>
              <a:buChar char="q"/>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42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42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42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421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421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42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D06AAB84-9FA9-49CA-884E-DD358035469A}"/>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80BE4BA5-A0D9-4182-BA1D-73E134F43EB0}" type="slidenum">
              <a:rPr lang="en-US" altLang="en-US" sz="1400" b="0"/>
              <a:pPr eaLnBrk="1" hangingPunct="1"/>
              <a:t>6</a:t>
            </a:fld>
            <a:endParaRPr lang="en-US" altLang="en-US" sz="1400" b="0"/>
          </a:p>
        </p:txBody>
      </p:sp>
      <p:sp>
        <p:nvSpPr>
          <p:cNvPr id="7171" name="Rectangle 3">
            <a:extLst>
              <a:ext uri="{FF2B5EF4-FFF2-40B4-BE49-F238E27FC236}">
                <a16:creationId xmlns:a16="http://schemas.microsoft.com/office/drawing/2014/main" id="{F8D9B795-542A-44D3-98C2-46EAF620FC6A}"/>
              </a:ext>
            </a:extLst>
          </p:cNvPr>
          <p:cNvSpPr>
            <a:spLocks noGrp="1" noChangeArrowheads="1"/>
          </p:cNvSpPr>
          <p:nvPr>
            <p:ph type="body" idx="1"/>
          </p:nvPr>
        </p:nvSpPr>
        <p:spPr>
          <a:xfrm>
            <a:off x="304800" y="152400"/>
            <a:ext cx="8229600" cy="5287963"/>
          </a:xfrm>
        </p:spPr>
        <p:txBody>
          <a:bodyPr/>
          <a:lstStyle/>
          <a:p>
            <a:pPr eaLnBrk="1" hangingPunct="1">
              <a:lnSpc>
                <a:spcPct val="90000"/>
              </a:lnSpc>
              <a:buFont typeface="Wingdings" panose="05000000000000000000" pitchFamily="2" charset="2"/>
              <a:buChar char="q"/>
            </a:pPr>
            <a:r>
              <a:rPr lang="en-US" altLang="en-US" sz="2400" b="1"/>
              <a:t> </a:t>
            </a:r>
            <a:r>
              <a:rPr lang="en-US" altLang="en-US" sz="2400" b="1">
                <a:solidFill>
                  <a:srgbClr val="6CA55F"/>
                </a:solidFill>
              </a:rPr>
              <a:t>Reptiles</a:t>
            </a:r>
            <a:r>
              <a:rPr lang="en-US" altLang="en-US" sz="2400" b="1"/>
              <a:t> do not release energy to maintain constant internal body temperatures. Instead, reptiles’ body temperatures depend on the temperatures of their environments.  Organisms such as reptiles that must absorb heat from their surroundings to maintain body temperatures are known as </a:t>
            </a:r>
            <a:r>
              <a:rPr lang="en-US" altLang="en-US" sz="2400" b="1">
                <a:solidFill>
                  <a:srgbClr val="6CA55F"/>
                </a:solidFill>
              </a:rPr>
              <a:t>ectotherms</a:t>
            </a:r>
            <a:r>
              <a:rPr lang="en-US" altLang="en-US" sz="2400" b="1"/>
              <a:t> (the prefix “ecto” means “outside”). </a:t>
            </a:r>
          </a:p>
          <a:p>
            <a:pPr eaLnBrk="1" hangingPunct="1">
              <a:lnSpc>
                <a:spcPct val="90000"/>
              </a:lnSpc>
              <a:buFont typeface="Wingdings" panose="05000000000000000000" pitchFamily="2" charset="2"/>
              <a:buChar char="q"/>
            </a:pPr>
            <a:endParaRPr lang="en-US" altLang="en-US" sz="2400" b="1"/>
          </a:p>
          <a:p>
            <a:pPr lvl="1" eaLnBrk="1" hangingPunct="1">
              <a:lnSpc>
                <a:spcPct val="90000"/>
              </a:lnSpc>
              <a:buFont typeface="Wingdings" panose="05000000000000000000" pitchFamily="2" charset="2"/>
              <a:buChar char="q"/>
            </a:pPr>
            <a:r>
              <a:rPr lang="en-US" altLang="en-US" sz="2000" b="1"/>
              <a:t> </a:t>
            </a:r>
            <a:r>
              <a:rPr lang="en-US" altLang="en-US" sz="2400" b="1"/>
              <a:t>Thus, a reptile’s body temperature varies widely, and is strongly influenced by external factors such as air and substrate temperatures, sunlight level, and wind speed. </a:t>
            </a:r>
          </a:p>
          <a:p>
            <a:pPr lvl="1" eaLnBrk="1" hangingPunct="1">
              <a:lnSpc>
                <a:spcPct val="90000"/>
              </a:lnSpc>
              <a:buFont typeface="Wingdings" panose="05000000000000000000" pitchFamily="2" charset="2"/>
              <a:buChar char="q"/>
            </a:pPr>
            <a:endParaRPr lang="en-US" altLang="en-US" sz="2400" b="1"/>
          </a:p>
          <a:p>
            <a:pPr lvl="1" eaLnBrk="1" hangingPunct="1">
              <a:lnSpc>
                <a:spcPct val="90000"/>
              </a:lnSpc>
              <a:buFont typeface="Wingdings" panose="05000000000000000000" pitchFamily="2" charset="2"/>
              <a:buChar char="q"/>
            </a:pPr>
            <a:r>
              <a:rPr lang="en-US" altLang="en-US" sz="2400" b="1"/>
              <a:t> </a:t>
            </a:r>
            <a:r>
              <a:rPr lang="en-US" altLang="en-US" sz="2400" b="1">
                <a:solidFill>
                  <a:srgbClr val="6CA55F"/>
                </a:solidFill>
              </a:rPr>
              <a:t>Scales</a:t>
            </a:r>
            <a:r>
              <a:rPr lang="en-US" altLang="en-US" sz="2400" b="1"/>
              <a:t> are stiff, flat plates that cover the reptile’s body. Scales DO NOT insulate the body against external temperature extremes. Rather, the scale body covering protects against water loss, or </a:t>
            </a:r>
            <a:r>
              <a:rPr lang="en-US" altLang="en-US" sz="2400" b="1">
                <a:solidFill>
                  <a:srgbClr val="6CA55F"/>
                </a:solidFill>
              </a:rPr>
              <a:t>dehydration</a:t>
            </a:r>
            <a:r>
              <a:rPr lang="en-US" altLang="en-US" sz="2400" b="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a:extLst>
              <a:ext uri="{FF2B5EF4-FFF2-40B4-BE49-F238E27FC236}">
                <a16:creationId xmlns:a16="http://schemas.microsoft.com/office/drawing/2014/main" id="{076EBD3F-160E-4DF1-B09A-81577E92EF35}"/>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66EF819E-AEA6-4C4A-9C10-A82FA4A82581}" type="slidenum">
              <a:rPr lang="en-US" altLang="en-US" sz="1400" b="0"/>
              <a:pPr eaLnBrk="1" hangingPunct="1"/>
              <a:t>60</a:t>
            </a:fld>
            <a:endParaRPr lang="en-US" altLang="en-US" sz="1400" b="0"/>
          </a:p>
        </p:txBody>
      </p:sp>
      <p:sp>
        <p:nvSpPr>
          <p:cNvPr id="88067" name="Rectangle 3">
            <a:extLst>
              <a:ext uri="{FF2B5EF4-FFF2-40B4-BE49-F238E27FC236}">
                <a16:creationId xmlns:a16="http://schemas.microsoft.com/office/drawing/2014/main" id="{0FB5EC6A-EA5F-46A1-97BA-3BF433115DA0}"/>
              </a:ext>
            </a:extLst>
          </p:cNvPr>
          <p:cNvSpPr>
            <a:spLocks noGrp="1" noChangeArrowheads="1"/>
          </p:cNvSpPr>
          <p:nvPr>
            <p:ph type="body" idx="1"/>
          </p:nvPr>
        </p:nvSpPr>
        <p:spPr>
          <a:xfrm>
            <a:off x="0" y="304800"/>
            <a:ext cx="8229600" cy="1524000"/>
          </a:xfrm>
        </p:spPr>
        <p:txBody>
          <a:bodyPr/>
          <a:lstStyle/>
          <a:p>
            <a:pPr eaLnBrk="1" hangingPunct="1">
              <a:lnSpc>
                <a:spcPct val="90000"/>
              </a:lnSpc>
              <a:spcBef>
                <a:spcPct val="0"/>
              </a:spcBef>
              <a:buFont typeface="Wingdings" panose="05000000000000000000" pitchFamily="2" charset="2"/>
              <a:buChar char="q"/>
            </a:pPr>
            <a:r>
              <a:rPr lang="en-US" altLang="en-US" sz="2000" b="1">
                <a:cs typeface="Arial" panose="020B0604020202020204" pitchFamily="34" charset="0"/>
              </a:rPr>
              <a:t> </a:t>
            </a:r>
            <a:r>
              <a:rPr lang="en-US" altLang="en-US" sz="2400" b="1">
                <a:cs typeface="Arial" panose="020B0604020202020204" pitchFamily="34" charset="0"/>
              </a:rPr>
              <a:t>Rank your materials from longest to shortest melt time in the first column of the three column table shown below. </a:t>
            </a:r>
          </a:p>
          <a:p>
            <a:pPr eaLnBrk="1" hangingPunct="1">
              <a:lnSpc>
                <a:spcPct val="90000"/>
              </a:lnSpc>
              <a:spcBef>
                <a:spcPct val="0"/>
              </a:spcBef>
              <a:buFont typeface="Wingdings" panose="05000000000000000000" pitchFamily="2" charset="2"/>
              <a:buNone/>
            </a:pPr>
            <a:endParaRPr lang="en-US" altLang="en-US" sz="2400" b="1">
              <a:cs typeface="Arial" panose="020B0604020202020204" pitchFamily="34" charset="0"/>
            </a:endParaRPr>
          </a:p>
          <a:p>
            <a:pPr eaLnBrk="1" hangingPunct="1">
              <a:lnSpc>
                <a:spcPct val="90000"/>
              </a:lnSpc>
              <a:spcBef>
                <a:spcPct val="0"/>
              </a:spcBef>
              <a:buFont typeface="Wingdings" panose="05000000000000000000" pitchFamily="2" charset="2"/>
              <a:buChar char="q"/>
            </a:pPr>
            <a:r>
              <a:rPr lang="en-US" altLang="en-US" sz="2400" b="1">
                <a:cs typeface="Arial" panose="020B0604020202020204" pitchFamily="34" charset="0"/>
              </a:rPr>
              <a:t>Assign the rank of 1 to your best insulating material and so on to 6 for the least best insulating material in column 2.</a:t>
            </a:r>
          </a:p>
          <a:p>
            <a:pPr eaLnBrk="1" hangingPunct="1">
              <a:lnSpc>
                <a:spcPct val="90000"/>
              </a:lnSpc>
              <a:spcBef>
                <a:spcPct val="0"/>
              </a:spcBef>
              <a:buFontTx/>
              <a:buNone/>
            </a:pPr>
            <a:endParaRPr lang="en-US" altLang="en-US" sz="2400" b="1">
              <a:cs typeface="Arial" panose="020B0604020202020204" pitchFamily="34" charset="0"/>
            </a:endParaRPr>
          </a:p>
          <a:p>
            <a:pPr eaLnBrk="1" hangingPunct="1">
              <a:lnSpc>
                <a:spcPct val="90000"/>
              </a:lnSpc>
            </a:pPr>
            <a:endParaRPr lang="en-US" altLang="en-US" sz="1800">
              <a:cs typeface="Arial" panose="020B0604020202020204" pitchFamily="34" charset="0"/>
            </a:endParaRPr>
          </a:p>
        </p:txBody>
      </p:sp>
      <p:graphicFrame>
        <p:nvGraphicFramePr>
          <p:cNvPr id="88162" name="Group 98">
            <a:extLst>
              <a:ext uri="{FF2B5EF4-FFF2-40B4-BE49-F238E27FC236}">
                <a16:creationId xmlns:a16="http://schemas.microsoft.com/office/drawing/2014/main" id="{F2796D8D-2B88-421D-B790-54004388AE8F}"/>
              </a:ext>
            </a:extLst>
          </p:cNvPr>
          <p:cNvGraphicFramePr>
            <a:graphicFrameLocks noGrp="1"/>
          </p:cNvGraphicFramePr>
          <p:nvPr/>
        </p:nvGraphicFramePr>
        <p:xfrm>
          <a:off x="5105400" y="2514600"/>
          <a:ext cx="3505200" cy="4114800"/>
        </p:xfrm>
        <a:graphic>
          <a:graphicData uri="http://schemas.openxmlformats.org/drawingml/2006/table">
            <a:tbl>
              <a:tblPr/>
              <a:tblGrid>
                <a:gridCol w="116840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1168400">
                  <a:extLst>
                    <a:ext uri="{9D8B030D-6E8A-4147-A177-3AD203B41FA5}">
                      <a16:colId xmlns:a16="http://schemas.microsoft.com/office/drawing/2014/main" val="20002"/>
                    </a:ext>
                  </a:extLst>
                </a:gridCol>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Material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Melt test rank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Feel test rank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3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95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95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93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95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88163" name="Text Box 99">
            <a:extLst>
              <a:ext uri="{FF2B5EF4-FFF2-40B4-BE49-F238E27FC236}">
                <a16:creationId xmlns:a16="http://schemas.microsoft.com/office/drawing/2014/main" id="{F3A67645-237C-49A6-B803-B04E16D28887}"/>
              </a:ext>
            </a:extLst>
          </p:cNvPr>
          <p:cNvSpPr txBox="1">
            <a:spLocks noChangeArrowheads="1"/>
          </p:cNvSpPr>
          <p:nvPr/>
        </p:nvSpPr>
        <p:spPr bwMode="auto">
          <a:xfrm>
            <a:off x="152400" y="3048000"/>
            <a:ext cx="4800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altLang="en-US" sz="2000"/>
              <a:t> </a:t>
            </a:r>
            <a:r>
              <a:rPr lang="en-US" altLang="en-US" sz="2400"/>
              <a:t>Fill in the ranks of materials from the results of the Feel Test </a:t>
            </a:r>
          </a:p>
          <a:p>
            <a:pPr eaLnBrk="1" hangingPunct="1"/>
            <a:r>
              <a:rPr lang="en-US" altLang="en-US" sz="2400"/>
              <a:t>under Exercise 2B in column 3.</a:t>
            </a:r>
          </a:p>
          <a:p>
            <a:pPr eaLnBrk="1" hangingPunct="1"/>
            <a:endParaRPr lang="en-US" altLang="en-US" sz="2400"/>
          </a:p>
          <a:p>
            <a:pPr eaLnBrk="1" hangingPunct="1">
              <a:buFont typeface="Wingdings" panose="05000000000000000000" pitchFamily="2" charset="2"/>
              <a:buChar char="q"/>
            </a:pPr>
            <a:r>
              <a:rPr lang="en-US" altLang="en-US" sz="2400"/>
              <a:t> Answer the questions about your insulation tests 2B and 2C on the next page.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par>
                                <p:cTn id="7" presetID="35" presetClass="entr" presetSubtype="0" fill="hold" nodeType="withEffect">
                                  <p:stCondLst>
                                    <p:cond delay="0"/>
                                  </p:stCondLst>
                                  <p:childTnLst>
                                    <p:set>
                                      <p:cBhvr>
                                        <p:cTn id="8" dur="1" fill="hold">
                                          <p:stCondLst>
                                            <p:cond delay="0"/>
                                          </p:stCondLst>
                                        </p:cTn>
                                        <p:tgtEl>
                                          <p:spTgt spid="88162"/>
                                        </p:tgtEl>
                                        <p:attrNameLst>
                                          <p:attrName>style.visibility</p:attrName>
                                        </p:attrNameLst>
                                      </p:cBhvr>
                                      <p:to>
                                        <p:strVal val="visible"/>
                                      </p:to>
                                    </p:set>
                                    <p:animEffect transition="in" filter="fade">
                                      <p:cBhvr>
                                        <p:cTn id="9" dur="500"/>
                                        <p:tgtEl>
                                          <p:spTgt spid="88162"/>
                                        </p:tgtEl>
                                      </p:cBhvr>
                                    </p:animEffect>
                                    <p:anim calcmode="lin" valueType="num">
                                      <p:cBhvr>
                                        <p:cTn id="10" dur="500" fill="hold"/>
                                        <p:tgtEl>
                                          <p:spTgt spid="88162"/>
                                        </p:tgtEl>
                                        <p:attrNameLst>
                                          <p:attrName>style.rotation</p:attrName>
                                        </p:attrNameLst>
                                      </p:cBhvr>
                                      <p:tavLst>
                                        <p:tav tm="0">
                                          <p:val>
                                            <p:fltVal val="720"/>
                                          </p:val>
                                        </p:tav>
                                        <p:tav tm="100000">
                                          <p:val>
                                            <p:fltVal val="0"/>
                                          </p:val>
                                        </p:tav>
                                      </p:tavLst>
                                    </p:anim>
                                    <p:anim calcmode="lin" valueType="num">
                                      <p:cBhvr>
                                        <p:cTn id="11" dur="500" fill="hold"/>
                                        <p:tgtEl>
                                          <p:spTgt spid="88162"/>
                                        </p:tgtEl>
                                        <p:attrNameLst>
                                          <p:attrName>ppt_h</p:attrName>
                                        </p:attrNameLst>
                                      </p:cBhvr>
                                      <p:tavLst>
                                        <p:tav tm="0">
                                          <p:val>
                                            <p:fltVal val="0"/>
                                          </p:val>
                                        </p:tav>
                                        <p:tav tm="100000">
                                          <p:val>
                                            <p:strVal val="#ppt_h"/>
                                          </p:val>
                                        </p:tav>
                                      </p:tavLst>
                                    </p:anim>
                                    <p:anim calcmode="lin" valueType="num">
                                      <p:cBhvr>
                                        <p:cTn id="12" dur="500" fill="hold"/>
                                        <p:tgtEl>
                                          <p:spTgt spid="88162"/>
                                        </p:tgtEl>
                                        <p:attrNameLst>
                                          <p:attrName>ppt_w</p:attrName>
                                        </p:attrNameLst>
                                      </p:cBhvr>
                                      <p:tavLst>
                                        <p:tav tm="0">
                                          <p:val>
                                            <p:fltVal val="0"/>
                                          </p:val>
                                        </p:tav>
                                        <p:tav tm="100000">
                                          <p:val>
                                            <p:strVal val="#ppt_w"/>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8163">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8163">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8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Slide Number Placeholder 5">
            <a:extLst>
              <a:ext uri="{FF2B5EF4-FFF2-40B4-BE49-F238E27FC236}">
                <a16:creationId xmlns:a16="http://schemas.microsoft.com/office/drawing/2014/main" id="{11E96A63-0431-46C7-81E0-C50FC4B8FAD0}"/>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1F216033-7D9D-4CB0-82E3-F4B1033442BD}" type="slidenum">
              <a:rPr lang="en-US" altLang="en-US" sz="1400" b="0"/>
              <a:pPr eaLnBrk="1" hangingPunct="1"/>
              <a:t>61</a:t>
            </a:fld>
            <a:endParaRPr lang="en-US" altLang="en-US" sz="1400" b="0"/>
          </a:p>
        </p:txBody>
      </p:sp>
      <p:sp>
        <p:nvSpPr>
          <p:cNvPr id="61443" name="Rectangle 3">
            <a:extLst>
              <a:ext uri="{FF2B5EF4-FFF2-40B4-BE49-F238E27FC236}">
                <a16:creationId xmlns:a16="http://schemas.microsoft.com/office/drawing/2014/main" id="{17E4DCFC-4066-4BFA-B959-87ADB794A50A}"/>
              </a:ext>
            </a:extLst>
          </p:cNvPr>
          <p:cNvSpPr>
            <a:spLocks noGrp="1" noChangeArrowheads="1"/>
          </p:cNvSpPr>
          <p:nvPr>
            <p:ph type="body" idx="1"/>
          </p:nvPr>
        </p:nvSpPr>
        <p:spPr>
          <a:xfrm>
            <a:off x="0" y="0"/>
            <a:ext cx="9144000" cy="1905000"/>
          </a:xfrm>
        </p:spPr>
        <p:txBody>
          <a:bodyPr/>
          <a:lstStyle/>
          <a:p>
            <a:pPr eaLnBrk="1" hangingPunct="1">
              <a:lnSpc>
                <a:spcPct val="80000"/>
              </a:lnSpc>
              <a:buFontTx/>
              <a:buNone/>
            </a:pPr>
            <a:r>
              <a:rPr lang="en-US" altLang="en-US" sz="2400" b="1">
                <a:cs typeface="Arial" panose="020B0604020202020204" pitchFamily="34" charset="0"/>
              </a:rPr>
              <a:t>Q1: How did your ranks compare between the Feel (Exercise 2B) and Melt tests (Exercise 2C)?  If they differed, which would be the more accurate ranking of materials and why? </a:t>
            </a:r>
          </a:p>
          <a:p>
            <a:pPr eaLnBrk="1" hangingPunct="1">
              <a:lnSpc>
                <a:spcPct val="80000"/>
              </a:lnSpc>
              <a:buFontTx/>
              <a:buNone/>
            </a:pPr>
            <a:endParaRPr lang="en-US" altLang="en-US" sz="2400" b="1">
              <a:solidFill>
                <a:srgbClr val="FF66CC"/>
              </a:solidFill>
              <a:cs typeface="Arial" panose="020B0604020202020204" pitchFamily="34" charset="0"/>
            </a:endParaRPr>
          </a:p>
          <a:p>
            <a:pPr algn="ctr" eaLnBrk="1" hangingPunct="1">
              <a:lnSpc>
                <a:spcPct val="80000"/>
              </a:lnSpc>
              <a:buFontTx/>
              <a:buNone/>
            </a:pPr>
            <a:r>
              <a:rPr lang="en-US" altLang="en-US" sz="2400" b="1">
                <a:solidFill>
                  <a:srgbClr val="FF3300"/>
                </a:solidFill>
                <a:cs typeface="Arial" panose="020B0604020202020204" pitchFamily="34" charset="0"/>
              </a:rPr>
              <a:t>Stop!!! The Answer is Next!</a:t>
            </a:r>
          </a:p>
          <a:p>
            <a:pPr eaLnBrk="1" hangingPunct="1">
              <a:lnSpc>
                <a:spcPct val="80000"/>
              </a:lnSpc>
              <a:spcBef>
                <a:spcPct val="50000"/>
              </a:spcBef>
              <a:buFontTx/>
              <a:buNone/>
            </a:pPr>
            <a:r>
              <a:rPr lang="en-US" altLang="zh-CN" sz="2400" b="1">
                <a:ea typeface="SimSun" panose="02010600030101010101" pitchFamily="2" charset="-122"/>
                <a:cs typeface="Arial" panose="020B0604020202020204" pitchFamily="34" charset="0"/>
              </a:rPr>
              <a:t>A1: </a:t>
            </a:r>
            <a:r>
              <a:rPr lang="en-US" altLang="zh-CN" sz="2400">
                <a:ea typeface="SimSun" panose="02010600030101010101" pitchFamily="2" charset="-122"/>
                <a:cs typeface="Arial" panose="020B0604020202020204" pitchFamily="34" charset="0"/>
              </a:rPr>
              <a:t>The ranking based on the degree of ice cube melt would be the least </a:t>
            </a:r>
            <a:r>
              <a:rPr lang="en-US" altLang="zh-CN" sz="2400">
                <a:solidFill>
                  <a:srgbClr val="FF3300"/>
                </a:solidFill>
                <a:ea typeface="SimSun" panose="02010600030101010101" pitchFamily="2" charset="-122"/>
                <a:cs typeface="Arial" panose="020B0604020202020204" pitchFamily="34" charset="0"/>
              </a:rPr>
              <a:t>subjective</a:t>
            </a:r>
            <a:r>
              <a:rPr lang="en-US" altLang="zh-CN" sz="2400">
                <a:ea typeface="SimSun" panose="02010600030101010101" pitchFamily="2" charset="-122"/>
                <a:cs typeface="Arial" panose="020B0604020202020204" pitchFamily="34" charset="0"/>
              </a:rPr>
              <a:t> or most </a:t>
            </a:r>
            <a:r>
              <a:rPr lang="en-US" altLang="zh-CN" sz="2400">
                <a:solidFill>
                  <a:srgbClr val="FF3300"/>
                </a:solidFill>
                <a:ea typeface="SimSun" panose="02010600030101010101" pitchFamily="2" charset="-122"/>
                <a:cs typeface="Arial" panose="020B0604020202020204" pitchFamily="34" charset="0"/>
              </a:rPr>
              <a:t>objective</a:t>
            </a:r>
            <a:r>
              <a:rPr lang="en-US" altLang="zh-CN" sz="2400">
                <a:ea typeface="SimSun" panose="02010600030101010101" pitchFamily="2" charset="-122"/>
                <a:cs typeface="Arial" panose="020B0604020202020204" pitchFamily="34" charset="0"/>
              </a:rPr>
              <a:t> (least influenced by human  perceptional bias and memory). Thus the ice melt test would provide the more accurate ranking of material insulation powers.</a:t>
            </a:r>
          </a:p>
          <a:p>
            <a:pPr eaLnBrk="1" hangingPunct="1">
              <a:lnSpc>
                <a:spcPct val="80000"/>
              </a:lnSpc>
              <a:spcBef>
                <a:spcPct val="50000"/>
              </a:spcBef>
              <a:buFontTx/>
              <a:buNone/>
            </a:pPr>
            <a:r>
              <a:rPr lang="en-US" altLang="en-US" sz="2400" b="1">
                <a:cs typeface="Arial" panose="020B0604020202020204" pitchFamily="34" charset="0"/>
              </a:rPr>
              <a:t>Supersolver question Q2:  </a:t>
            </a:r>
            <a:r>
              <a:rPr lang="en-US" altLang="en-US" sz="2400">
                <a:cs typeface="Arial" panose="020B0604020202020204" pitchFamily="34" charset="0"/>
              </a:rPr>
              <a:t>What is it about the different materials that made them better or worse insulators? </a:t>
            </a:r>
            <a:endParaRPr lang="en-US" altLang="en-US" sz="2400">
              <a:solidFill>
                <a:srgbClr val="FF66CC"/>
              </a:solidFill>
              <a:cs typeface="Arial" panose="020B0604020202020204" pitchFamily="34" charset="0"/>
            </a:endParaRPr>
          </a:p>
          <a:p>
            <a:pPr algn="ctr" eaLnBrk="1" hangingPunct="1">
              <a:lnSpc>
                <a:spcPct val="80000"/>
              </a:lnSpc>
              <a:spcBef>
                <a:spcPct val="50000"/>
              </a:spcBef>
              <a:buFontTx/>
              <a:buNone/>
            </a:pPr>
            <a:r>
              <a:rPr lang="en-US" altLang="en-US" sz="2400" b="1">
                <a:solidFill>
                  <a:srgbClr val="FF3300"/>
                </a:solidFill>
                <a:cs typeface="Arial" panose="020B0604020202020204" pitchFamily="34" charset="0"/>
              </a:rPr>
              <a:t>Stop!!! The Answer is Next!</a:t>
            </a:r>
          </a:p>
          <a:p>
            <a:pPr eaLnBrk="1" hangingPunct="1">
              <a:lnSpc>
                <a:spcPct val="80000"/>
              </a:lnSpc>
              <a:spcBef>
                <a:spcPct val="50000"/>
              </a:spcBef>
              <a:buFontTx/>
              <a:buNone/>
            </a:pPr>
            <a:r>
              <a:rPr lang="en-US" altLang="zh-CN" sz="2400" b="1">
                <a:ea typeface="SimSun" panose="02010600030101010101" pitchFamily="2" charset="-122"/>
              </a:rPr>
              <a:t>A2: </a:t>
            </a:r>
            <a:r>
              <a:rPr lang="en-US" altLang="zh-CN" sz="2400">
                <a:ea typeface="SimSun" panose="02010600030101010101" pitchFamily="2" charset="-122"/>
              </a:rPr>
              <a:t>The best insulators should provide for the most room for still air between the material surface and the skin of the animal (in this case simulated by the surface of the ice cube).</a:t>
            </a:r>
            <a:endParaRPr lang="en-US" altLang="en-US" sz="2400">
              <a:ea typeface="SimSun" panose="02010600030101010101" pitchFamily="2" charset="-122"/>
            </a:endParaRPr>
          </a:p>
          <a:p>
            <a:pPr algn="ctr" eaLnBrk="1" hangingPunct="1">
              <a:lnSpc>
                <a:spcPct val="80000"/>
              </a:lnSpc>
              <a:spcBef>
                <a:spcPct val="50000"/>
              </a:spcBef>
              <a:buFontTx/>
              <a:buNone/>
            </a:pPr>
            <a:endParaRPr lang="en-US" altLang="en-US" sz="2400">
              <a:latin typeface="Times New Roman" panose="02020603050405020304" pitchFamily="18" charset="0"/>
            </a:endParaRPr>
          </a:p>
          <a:p>
            <a:pPr eaLnBrk="1" hangingPunct="1">
              <a:lnSpc>
                <a:spcPct val="80000"/>
              </a:lnSpc>
              <a:spcBef>
                <a:spcPct val="50000"/>
              </a:spcBef>
              <a:buFontTx/>
              <a:buNone/>
            </a:pPr>
            <a:endParaRPr lang="en-US" altLang="en-US" sz="2400">
              <a:latin typeface="Times New Roman" panose="02020603050405020304" pitchFamily="18" charset="0"/>
              <a:ea typeface="SimSun" panose="02010600030101010101" pitchFamily="2" charset="-122"/>
            </a:endParaRPr>
          </a:p>
          <a:p>
            <a:pPr algn="ctr" eaLnBrk="1" hangingPunct="1">
              <a:lnSpc>
                <a:spcPct val="80000"/>
              </a:lnSpc>
              <a:buFontTx/>
              <a:buNone/>
            </a:pPr>
            <a:endParaRPr lang="en-US" altLang="zh-CN" sz="2400" b="1">
              <a:solidFill>
                <a:srgbClr val="FF3300"/>
              </a:solidFill>
              <a:ea typeface="SimSun" panose="02010600030101010101" pitchFamily="2" charset="-122"/>
            </a:endParaRPr>
          </a:p>
        </p:txBody>
      </p:sp>
      <p:sp>
        <p:nvSpPr>
          <p:cNvPr id="63492" name="Rectangle 6">
            <a:extLst>
              <a:ext uri="{FF2B5EF4-FFF2-40B4-BE49-F238E27FC236}">
                <a16:creationId xmlns:a16="http://schemas.microsoft.com/office/drawing/2014/main" id="{85FE0AC1-9302-4C90-84A5-2FF8215F594F}"/>
              </a:ext>
            </a:extLst>
          </p:cNvPr>
          <p:cNvSpPr>
            <a:spLocks noChangeArrowheads="1"/>
          </p:cNvSpPr>
          <p:nvPr/>
        </p:nvSpPr>
        <p:spPr bwMode="auto">
          <a:xfrm>
            <a:off x="2514600" y="5029200"/>
            <a:ext cx="1841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endParaRPr lang="en-US" altLang="zh-CN" sz="1800">
              <a:solidFill>
                <a:srgbClr val="FF3300"/>
              </a:solidFill>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a:extLst>
              <a:ext uri="{FF2B5EF4-FFF2-40B4-BE49-F238E27FC236}">
                <a16:creationId xmlns:a16="http://schemas.microsoft.com/office/drawing/2014/main" id="{60C2B7D4-0F49-4505-99E6-4EEF855CC28B}"/>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F39E6C03-05E4-4FDB-BB80-F3786839C573}" type="slidenum">
              <a:rPr lang="en-US" altLang="en-US" sz="1400" b="0"/>
              <a:pPr eaLnBrk="1" hangingPunct="1"/>
              <a:t>62</a:t>
            </a:fld>
            <a:endParaRPr lang="en-US" altLang="en-US" sz="1400" b="0"/>
          </a:p>
        </p:txBody>
      </p:sp>
      <p:sp>
        <p:nvSpPr>
          <p:cNvPr id="95236" name="Rectangle 1028">
            <a:extLst>
              <a:ext uri="{FF2B5EF4-FFF2-40B4-BE49-F238E27FC236}">
                <a16:creationId xmlns:a16="http://schemas.microsoft.com/office/drawing/2014/main" id="{8C356EEE-59D9-46FD-89E8-A302057B7A5E}"/>
              </a:ext>
            </a:extLst>
          </p:cNvPr>
          <p:cNvSpPr>
            <a:spLocks noChangeArrowheads="1"/>
          </p:cNvSpPr>
          <p:nvPr/>
        </p:nvSpPr>
        <p:spPr bwMode="auto">
          <a:xfrm>
            <a:off x="228600" y="762000"/>
            <a:ext cx="8763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r>
              <a:rPr lang="en-US" altLang="en-US" sz="2400"/>
              <a:t> Q3: What is a potential problem with the Melt Test experiment? </a:t>
            </a:r>
          </a:p>
          <a:p>
            <a:pPr eaLnBrk="1" hangingPunct="1">
              <a:lnSpc>
                <a:spcPct val="80000"/>
              </a:lnSpc>
              <a:spcBef>
                <a:spcPct val="20000"/>
              </a:spcBef>
            </a:pPr>
            <a:endParaRPr lang="en-US" altLang="en-US" sz="2400"/>
          </a:p>
          <a:p>
            <a:pPr algn="ctr" eaLnBrk="1" hangingPunct="1">
              <a:lnSpc>
                <a:spcPct val="80000"/>
              </a:lnSpc>
              <a:spcBef>
                <a:spcPct val="20000"/>
              </a:spcBef>
            </a:pPr>
            <a:r>
              <a:rPr lang="en-US" altLang="en-US" sz="2400">
                <a:solidFill>
                  <a:srgbClr val="FF3300"/>
                </a:solidFill>
              </a:rPr>
              <a:t>Stop!!! The Answer is Next!</a:t>
            </a:r>
          </a:p>
          <a:p>
            <a:pPr eaLnBrk="1" hangingPunct="1">
              <a:lnSpc>
                <a:spcPct val="80000"/>
              </a:lnSpc>
              <a:spcBef>
                <a:spcPct val="20000"/>
              </a:spcBef>
            </a:pPr>
            <a:endParaRPr lang="en-US" altLang="zh-CN" sz="2400">
              <a:solidFill>
                <a:srgbClr val="FF3300"/>
              </a:solidFill>
              <a:ea typeface="SimSun" panose="02010600030101010101" pitchFamily="2" charset="-122"/>
            </a:endParaRPr>
          </a:p>
          <a:p>
            <a:pPr eaLnBrk="1" hangingPunct="1">
              <a:lnSpc>
                <a:spcPct val="80000"/>
              </a:lnSpc>
              <a:spcBef>
                <a:spcPct val="50000"/>
              </a:spcBef>
            </a:pPr>
            <a:r>
              <a:rPr lang="en-US" altLang="zh-CN" sz="2400">
                <a:ea typeface="SimSun" panose="02010600030101010101" pitchFamily="2" charset="-122"/>
              </a:rPr>
              <a:t> A3: The materials were not all equally thick or dense.  It was, for instance, easier to pack in more sawdust in the space provided than wool.</a:t>
            </a:r>
          </a:p>
          <a:p>
            <a:pPr eaLnBrk="1" hangingPunct="1">
              <a:lnSpc>
                <a:spcPct val="80000"/>
              </a:lnSpc>
              <a:spcBef>
                <a:spcPct val="20000"/>
              </a:spcBef>
            </a:pPr>
            <a:endParaRPr lang="en-US" altLang="zh-CN" sz="2400">
              <a:solidFill>
                <a:srgbClr val="FF3300"/>
              </a:solidFill>
              <a:ea typeface="SimSun" panose="02010600030101010101" pitchFamily="2" charset="-122"/>
            </a:endParaRPr>
          </a:p>
          <a:p>
            <a:pPr eaLnBrk="1" hangingPunct="1">
              <a:lnSpc>
                <a:spcPct val="80000"/>
              </a:lnSpc>
              <a:spcBef>
                <a:spcPct val="20000"/>
              </a:spcBef>
            </a:pPr>
            <a:endParaRPr lang="en-US" altLang="en-US" sz="2400"/>
          </a:p>
        </p:txBody>
      </p:sp>
      <p:sp>
        <p:nvSpPr>
          <p:cNvPr id="64516" name="AutoShape 1031">
            <a:hlinkClick r:id="rId2" action="ppaction://hlinksldjump" highlightClick="1"/>
            <a:extLst>
              <a:ext uri="{FF2B5EF4-FFF2-40B4-BE49-F238E27FC236}">
                <a16:creationId xmlns:a16="http://schemas.microsoft.com/office/drawing/2014/main" id="{A1C244EF-1BE2-4193-B536-7B625B95DE3D}"/>
              </a:ext>
            </a:extLst>
          </p:cNvPr>
          <p:cNvSpPr>
            <a:spLocks noChangeArrowheads="1"/>
          </p:cNvSpPr>
          <p:nvPr/>
        </p:nvSpPr>
        <p:spPr bwMode="auto">
          <a:xfrm>
            <a:off x="7315200" y="5867400"/>
            <a:ext cx="685800" cy="661988"/>
          </a:xfrm>
          <a:prstGeom prst="actionButtonReturn">
            <a:avLst/>
          </a:prstGeom>
          <a:solidFill>
            <a:srgbClr val="FF3300"/>
          </a:solidFill>
          <a:ln w="9525">
            <a:solidFill>
              <a:schemeClr val="tx1"/>
            </a:solidFill>
            <a:miter lim="800000"/>
            <a:headEnd/>
            <a:tailEnd/>
          </a:ln>
        </p:spPr>
        <p:txBody>
          <a:bodyPr wrap="none" anchor="ct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523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36">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52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a:extLst>
              <a:ext uri="{FF2B5EF4-FFF2-40B4-BE49-F238E27FC236}">
                <a16:creationId xmlns:a16="http://schemas.microsoft.com/office/drawing/2014/main" id="{30919733-1AE3-4C0F-9F17-CA06E38BF050}"/>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67B1D216-76E6-4581-B5C7-6A7099C7D0FE}" type="slidenum">
              <a:rPr lang="en-US" altLang="en-US" sz="1400" b="0"/>
              <a:pPr eaLnBrk="1" hangingPunct="1"/>
              <a:t>63</a:t>
            </a:fld>
            <a:endParaRPr lang="en-US" altLang="en-US" sz="1400" b="0"/>
          </a:p>
        </p:txBody>
      </p:sp>
      <p:sp>
        <p:nvSpPr>
          <p:cNvPr id="65539" name="Rectangle 2">
            <a:extLst>
              <a:ext uri="{FF2B5EF4-FFF2-40B4-BE49-F238E27FC236}">
                <a16:creationId xmlns:a16="http://schemas.microsoft.com/office/drawing/2014/main" id="{74DEF16E-4F0B-4468-B9FE-10CBDD679B46}"/>
              </a:ext>
            </a:extLst>
          </p:cNvPr>
          <p:cNvSpPr>
            <a:spLocks noGrp="1" noChangeArrowheads="1"/>
          </p:cNvSpPr>
          <p:nvPr>
            <p:ph type="title"/>
          </p:nvPr>
        </p:nvSpPr>
        <p:spPr>
          <a:xfrm>
            <a:off x="381000" y="228600"/>
            <a:ext cx="8229600" cy="838200"/>
          </a:xfrm>
          <a:solidFill>
            <a:srgbClr val="FF9900"/>
          </a:solidFill>
          <a:ln w="38100">
            <a:solidFill>
              <a:schemeClr val="tx1"/>
            </a:solidFill>
            <a:miter lim="800000"/>
            <a:headEnd/>
            <a:tailEnd/>
          </a:ln>
        </p:spPr>
        <p:txBody>
          <a:bodyPr/>
          <a:lstStyle/>
          <a:p>
            <a:pPr eaLnBrk="1" hangingPunct="1"/>
            <a:r>
              <a:rPr lang="en-US" altLang="en-US" sz="3200" b="1"/>
              <a:t>Exercise 2D. Insulating Mechanisms</a:t>
            </a:r>
          </a:p>
        </p:txBody>
      </p:sp>
      <p:sp>
        <p:nvSpPr>
          <p:cNvPr id="65540" name="Rectangle 3">
            <a:extLst>
              <a:ext uri="{FF2B5EF4-FFF2-40B4-BE49-F238E27FC236}">
                <a16:creationId xmlns:a16="http://schemas.microsoft.com/office/drawing/2014/main" id="{5BB27D44-2170-4372-A7CF-1B22F83CA01D}"/>
              </a:ext>
            </a:extLst>
          </p:cNvPr>
          <p:cNvSpPr>
            <a:spLocks noGrp="1" noChangeArrowheads="1"/>
          </p:cNvSpPr>
          <p:nvPr>
            <p:ph type="body" idx="1"/>
          </p:nvPr>
        </p:nvSpPr>
        <p:spPr>
          <a:xfrm>
            <a:off x="457200" y="1371600"/>
            <a:ext cx="8229600" cy="4525963"/>
          </a:xfrm>
        </p:spPr>
        <p:txBody>
          <a:bodyPr/>
          <a:lstStyle/>
          <a:p>
            <a:pPr eaLnBrk="1" hangingPunct="1">
              <a:lnSpc>
                <a:spcPct val="80000"/>
              </a:lnSpc>
              <a:buFont typeface="Wingdings" panose="05000000000000000000" pitchFamily="2" charset="2"/>
              <a:buNone/>
            </a:pPr>
            <a:r>
              <a:rPr lang="en-US" altLang="en-US" sz="2800" b="1"/>
              <a:t>Materials </a:t>
            </a:r>
          </a:p>
          <a:p>
            <a:pPr eaLnBrk="1" hangingPunct="1">
              <a:lnSpc>
                <a:spcPct val="80000"/>
              </a:lnSpc>
              <a:buFont typeface="Wingdings" panose="05000000000000000000" pitchFamily="2" charset="2"/>
              <a:buChar char="q"/>
            </a:pPr>
            <a:r>
              <a:rPr lang="en-US" altLang="en-US" sz="2400" b="1"/>
              <a:t> </a:t>
            </a:r>
            <a:r>
              <a:rPr lang="en-US" altLang="en-US" sz="2400" b="1" i="1"/>
              <a:t>ice water</a:t>
            </a:r>
          </a:p>
          <a:p>
            <a:pPr eaLnBrk="1" hangingPunct="1">
              <a:lnSpc>
                <a:spcPct val="80000"/>
              </a:lnSpc>
              <a:buFont typeface="Wingdings" panose="05000000000000000000" pitchFamily="2" charset="2"/>
              <a:buChar char="q"/>
            </a:pPr>
            <a:r>
              <a:rPr lang="en-US" altLang="en-US" sz="2400" b="1" i="1"/>
              <a:t>water at room temperature</a:t>
            </a:r>
            <a:endParaRPr lang="en-US" altLang="en-US" sz="2400" b="1"/>
          </a:p>
          <a:p>
            <a:pPr eaLnBrk="1" hangingPunct="1">
              <a:lnSpc>
                <a:spcPct val="80000"/>
              </a:lnSpc>
              <a:buFont typeface="Wingdings" panose="05000000000000000000" pitchFamily="2" charset="2"/>
              <a:buChar char="q"/>
            </a:pPr>
            <a:r>
              <a:rPr lang="en-US" altLang="en-US" sz="2400" b="1"/>
              <a:t>Pail</a:t>
            </a:r>
          </a:p>
          <a:p>
            <a:pPr eaLnBrk="1" hangingPunct="1">
              <a:lnSpc>
                <a:spcPct val="80000"/>
              </a:lnSpc>
              <a:buFont typeface="Wingdings" panose="05000000000000000000" pitchFamily="2" charset="2"/>
              <a:buChar char="q"/>
            </a:pPr>
            <a:r>
              <a:rPr lang="en-US" altLang="en-US" sz="2400" b="1"/>
              <a:t>Stopwatch from Container A</a:t>
            </a:r>
          </a:p>
          <a:p>
            <a:pPr eaLnBrk="1" hangingPunct="1">
              <a:lnSpc>
                <a:spcPct val="80000"/>
              </a:lnSpc>
              <a:buFont typeface="Wingdings" panose="05000000000000000000" pitchFamily="2" charset="2"/>
              <a:buNone/>
            </a:pPr>
            <a:endParaRPr lang="en-US" altLang="en-US" sz="2400" b="1"/>
          </a:p>
          <a:p>
            <a:pPr eaLnBrk="1" hangingPunct="1">
              <a:lnSpc>
                <a:spcPct val="80000"/>
              </a:lnSpc>
              <a:buFont typeface="Wingdings" panose="05000000000000000000" pitchFamily="2" charset="2"/>
              <a:buNone/>
            </a:pPr>
            <a:r>
              <a:rPr lang="en-US" altLang="en-US" sz="2400" b="1"/>
              <a:t>Materials in Container B</a:t>
            </a:r>
          </a:p>
          <a:p>
            <a:pPr eaLnBrk="1" hangingPunct="1">
              <a:lnSpc>
                <a:spcPct val="80000"/>
              </a:lnSpc>
              <a:buFont typeface="Wingdings" panose="05000000000000000000" pitchFamily="2" charset="2"/>
              <a:buChar char="q"/>
            </a:pPr>
            <a:r>
              <a:rPr lang="en-US" altLang="en-US" sz="2400" b="1"/>
              <a:t>Copper cylinder</a:t>
            </a:r>
          </a:p>
          <a:p>
            <a:pPr eaLnBrk="1" hangingPunct="1">
              <a:lnSpc>
                <a:spcPct val="80000"/>
              </a:lnSpc>
              <a:buFont typeface="Wingdings" panose="05000000000000000000" pitchFamily="2" charset="2"/>
              <a:buChar char="q"/>
            </a:pPr>
            <a:r>
              <a:rPr lang="en-US" altLang="en-US" sz="2400" b="1"/>
              <a:t>Metal disk thermometer</a:t>
            </a:r>
          </a:p>
          <a:p>
            <a:pPr eaLnBrk="1" hangingPunct="1">
              <a:lnSpc>
                <a:spcPct val="80000"/>
              </a:lnSpc>
              <a:buFont typeface="Wingdings" panose="05000000000000000000" pitchFamily="2" charset="2"/>
              <a:buChar char="q"/>
            </a:pPr>
            <a:r>
              <a:rPr lang="en-US" altLang="en-US" sz="2400" b="1"/>
              <a:t>Zip lock bags</a:t>
            </a:r>
          </a:p>
          <a:p>
            <a:pPr eaLnBrk="1" hangingPunct="1">
              <a:lnSpc>
                <a:spcPct val="80000"/>
              </a:lnSpc>
              <a:buFont typeface="Wingdings" panose="05000000000000000000" pitchFamily="2" charset="2"/>
              <a:buChar char="q"/>
            </a:pPr>
            <a:r>
              <a:rPr lang="en-US" altLang="en-US" sz="2400" b="1"/>
              <a:t>Body covering sample sleeves (3)</a:t>
            </a:r>
          </a:p>
          <a:p>
            <a:pPr eaLnBrk="1" hangingPunct="1">
              <a:lnSpc>
                <a:spcPct val="80000"/>
              </a:lnSpc>
              <a:buFont typeface="Wingdings" panose="05000000000000000000" pitchFamily="2" charset="2"/>
              <a:buChar char="q"/>
            </a:pPr>
            <a:r>
              <a:rPr lang="en-US" altLang="en-US" sz="2400" b="1"/>
              <a:t>Fat (blubber) sample sleeve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Slide Number Placeholder 5">
            <a:extLst>
              <a:ext uri="{FF2B5EF4-FFF2-40B4-BE49-F238E27FC236}">
                <a16:creationId xmlns:a16="http://schemas.microsoft.com/office/drawing/2014/main" id="{80D0AB04-2406-453D-A699-9C353960ADB0}"/>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19D8F705-B4B5-43E2-A7A8-3C69936F1CEB}" type="slidenum">
              <a:rPr lang="en-US" altLang="en-US" sz="1400" b="0"/>
              <a:pPr eaLnBrk="1" hangingPunct="1"/>
              <a:t>64</a:t>
            </a:fld>
            <a:endParaRPr lang="en-US" altLang="en-US" sz="1400" b="0"/>
          </a:p>
        </p:txBody>
      </p:sp>
      <p:sp>
        <p:nvSpPr>
          <p:cNvPr id="65539" name="Rectangle 3">
            <a:extLst>
              <a:ext uri="{FF2B5EF4-FFF2-40B4-BE49-F238E27FC236}">
                <a16:creationId xmlns:a16="http://schemas.microsoft.com/office/drawing/2014/main" id="{0C947102-CEA0-4954-B5FE-D33D1BE36A8F}"/>
              </a:ext>
            </a:extLst>
          </p:cNvPr>
          <p:cNvSpPr>
            <a:spLocks noGrp="1" noChangeArrowheads="1"/>
          </p:cNvSpPr>
          <p:nvPr>
            <p:ph type="body" idx="1"/>
          </p:nvPr>
        </p:nvSpPr>
        <p:spPr>
          <a:xfrm>
            <a:off x="381000" y="0"/>
            <a:ext cx="8229600" cy="4876800"/>
          </a:xfrm>
        </p:spPr>
        <p:txBody>
          <a:bodyPr/>
          <a:lstStyle/>
          <a:p>
            <a:pPr eaLnBrk="1" hangingPunct="1">
              <a:buFont typeface="Wingdings" panose="05000000000000000000" pitchFamily="2" charset="2"/>
              <a:buChar char="q"/>
            </a:pPr>
            <a:r>
              <a:rPr lang="en-US" altLang="en-US" sz="2400" b="1"/>
              <a:t>Pass the fur samples around the class and have the students run their hands against the fur on the skins. Notice how the fur stands up. </a:t>
            </a:r>
          </a:p>
          <a:p>
            <a:pPr eaLnBrk="1" hangingPunct="1">
              <a:buFont typeface="Wingdings" panose="05000000000000000000" pitchFamily="2" charset="2"/>
              <a:buNone/>
            </a:pPr>
            <a:r>
              <a:rPr lang="en-US" altLang="en-US" sz="2400" b="1"/>
              <a:t>Mammals and birds react to unfavorable temperatures by </a:t>
            </a:r>
            <a:r>
              <a:rPr lang="en-US" altLang="en-US" sz="2400" b="1">
                <a:solidFill>
                  <a:srgbClr val="FF9900"/>
                </a:solidFill>
              </a:rPr>
              <a:t>erecting</a:t>
            </a:r>
            <a:r>
              <a:rPr lang="en-US" altLang="en-US" sz="2400" b="1"/>
              <a:t> (raising) their fur or feathers.</a:t>
            </a:r>
          </a:p>
          <a:p>
            <a:pPr eaLnBrk="1" hangingPunct="1">
              <a:buFont typeface="Wingdings" panose="05000000000000000000" pitchFamily="2" charset="2"/>
              <a:buChar char="q"/>
            </a:pPr>
            <a:r>
              <a:rPr lang="en-US" altLang="en-US" sz="2400" b="1"/>
              <a:t>Find the 3 fur samples in Container B:</a:t>
            </a:r>
          </a:p>
          <a:p>
            <a:pPr eaLnBrk="1" hangingPunct="1">
              <a:buFont typeface="Wingdings" panose="05000000000000000000" pitchFamily="2" charset="2"/>
              <a:buChar char="q"/>
            </a:pPr>
            <a:r>
              <a:rPr lang="en-US" altLang="en-US" sz="2400" b="1"/>
              <a:t>1.  Plastic container of loosely packed fur that corresponds to erect fur on a mammal</a:t>
            </a:r>
          </a:p>
          <a:p>
            <a:pPr eaLnBrk="1" hangingPunct="1">
              <a:buFont typeface="Wingdings" panose="05000000000000000000" pitchFamily="2" charset="2"/>
              <a:buChar char="q"/>
            </a:pPr>
            <a:r>
              <a:rPr lang="en-US" altLang="en-US" sz="2400" b="1"/>
              <a:t>2.  Plastic container of fur that is more tightly compressed, corresponding to non erect fur </a:t>
            </a:r>
          </a:p>
          <a:p>
            <a:pPr eaLnBrk="1" hangingPunct="1">
              <a:buFont typeface="Wingdings" panose="05000000000000000000" pitchFamily="2" charset="2"/>
              <a:buChar char="q"/>
            </a:pPr>
            <a:r>
              <a:rPr lang="en-US" altLang="en-US" sz="2400" b="1"/>
              <a:t>3. Plastic container of oiled fur, as would happen in an oil spill. </a:t>
            </a:r>
          </a:p>
          <a:p>
            <a:pPr eaLnBrk="1" hangingPunct="1">
              <a:buFont typeface="Wingdings" panose="05000000000000000000" pitchFamily="2" charset="2"/>
              <a:buChar char="q"/>
            </a:pPr>
            <a:r>
              <a:rPr lang="en-US" altLang="en-US" b="1"/>
              <a:t> </a:t>
            </a:r>
            <a:r>
              <a:rPr lang="en-US" altLang="en-US" sz="2400" b="1"/>
              <a:t>Fill the pail with ice water</a:t>
            </a:r>
            <a:endParaRPr lang="en-US" altLang="en-US" sz="2000" b="1"/>
          </a:p>
          <a:p>
            <a:pPr lvl="1" eaLnBrk="1" hangingPunct="1">
              <a:buFont typeface="Wingdings" panose="05000000000000000000" pitchFamily="2" charset="2"/>
              <a:buChar char="q"/>
            </a:pPr>
            <a:r>
              <a:rPr lang="en-US" altLang="en-US" sz="2400" b="1"/>
              <a:t>Fill the copper cylinder with water at human body temperature (98-99°F; use dial thermometer)</a:t>
            </a:r>
          </a:p>
          <a:p>
            <a:pPr lvl="1" eaLnBrk="1" hangingPunct="1">
              <a:buFont typeface="Wingdings" panose="05000000000000000000" pitchFamily="2" charset="2"/>
              <a:buChar char="q"/>
            </a:pPr>
            <a:r>
              <a:rPr lang="en-US" altLang="en-US" sz="2400" b="1"/>
              <a:t>Select one of the samples for testing</a:t>
            </a:r>
          </a:p>
          <a:p>
            <a:pPr eaLnBrk="1" hangingPunct="1">
              <a:buFont typeface="Wingdings" panose="05000000000000000000" pitchFamily="2" charset="2"/>
              <a:buChar char="q"/>
            </a:pPr>
            <a:endParaRPr lang="en-US" altLang="en-US" sz="2400" b="1"/>
          </a:p>
          <a:p>
            <a:pPr eaLnBrk="1" hangingPunct="1">
              <a:buFont typeface="Wingdings" panose="05000000000000000000" pitchFamily="2" charset="2"/>
              <a:buNone/>
            </a:pPr>
            <a:endParaRPr lang="en-US"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a:extLst>
              <a:ext uri="{FF2B5EF4-FFF2-40B4-BE49-F238E27FC236}">
                <a16:creationId xmlns:a16="http://schemas.microsoft.com/office/drawing/2014/main" id="{774F89A8-A1BE-44AE-8C37-CE5A1B20B056}"/>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C7FB6437-9F22-4947-8F7A-E9464C3D5908}" type="slidenum">
              <a:rPr lang="en-US" altLang="en-US" sz="1400" b="0"/>
              <a:pPr eaLnBrk="1" hangingPunct="1"/>
              <a:t>65</a:t>
            </a:fld>
            <a:endParaRPr lang="en-US" altLang="en-US" sz="1400" b="0"/>
          </a:p>
        </p:txBody>
      </p:sp>
      <p:sp>
        <p:nvSpPr>
          <p:cNvPr id="66563" name="Rectangle 3">
            <a:extLst>
              <a:ext uri="{FF2B5EF4-FFF2-40B4-BE49-F238E27FC236}">
                <a16:creationId xmlns:a16="http://schemas.microsoft.com/office/drawing/2014/main" id="{2C32EF97-7137-4460-A3CB-D48149351DDF}"/>
              </a:ext>
            </a:extLst>
          </p:cNvPr>
          <p:cNvSpPr>
            <a:spLocks noGrp="1" noChangeArrowheads="1"/>
          </p:cNvSpPr>
          <p:nvPr>
            <p:ph type="body" idx="1"/>
          </p:nvPr>
        </p:nvSpPr>
        <p:spPr>
          <a:xfrm>
            <a:off x="304800" y="304800"/>
            <a:ext cx="8229600" cy="5334000"/>
          </a:xfrm>
        </p:spPr>
        <p:txBody>
          <a:bodyPr/>
          <a:lstStyle/>
          <a:p>
            <a:pPr eaLnBrk="1" hangingPunct="1">
              <a:lnSpc>
                <a:spcPct val="80000"/>
              </a:lnSpc>
              <a:buFont typeface="Wingdings" panose="05000000000000000000" pitchFamily="2" charset="2"/>
              <a:buChar char="q"/>
            </a:pPr>
            <a:r>
              <a:rPr lang="en-US" altLang="en-US" sz="2400" b="1">
                <a:cs typeface="Arial" panose="020B0604020202020204" pitchFamily="34" charset="0"/>
              </a:rPr>
              <a:t>For each run with a different covering:</a:t>
            </a:r>
          </a:p>
          <a:p>
            <a:pPr lvl="1" eaLnBrk="1" hangingPunct="1">
              <a:lnSpc>
                <a:spcPct val="80000"/>
              </a:lnSpc>
              <a:buFont typeface="Wingdings" panose="05000000000000000000" pitchFamily="2" charset="2"/>
              <a:buChar char="q"/>
            </a:pPr>
            <a:r>
              <a:rPr lang="en-US" altLang="en-US" sz="2400" b="1">
                <a:cs typeface="Arial" panose="020B0604020202020204" pitchFamily="34" charset="0"/>
              </a:rPr>
              <a:t>Insert the dial thermometer in the top of the tube, and measure and record the temperature of this water.</a:t>
            </a:r>
          </a:p>
          <a:p>
            <a:pPr lvl="1" eaLnBrk="1" hangingPunct="1">
              <a:lnSpc>
                <a:spcPct val="80000"/>
              </a:lnSpc>
              <a:buFont typeface="Wingdings" panose="05000000000000000000" pitchFamily="2" charset="2"/>
              <a:buChar char="q"/>
            </a:pPr>
            <a:r>
              <a:rPr lang="en-US" altLang="en-US" sz="2400" b="1">
                <a:cs typeface="Arial" panose="020B0604020202020204" pitchFamily="34" charset="0"/>
              </a:rPr>
              <a:t>Slip one of the three fur samples onto the bottom of the tube and slide this unit into a large zip lock bag.</a:t>
            </a:r>
          </a:p>
          <a:p>
            <a:pPr lvl="1" eaLnBrk="1" hangingPunct="1">
              <a:lnSpc>
                <a:spcPct val="80000"/>
              </a:lnSpc>
              <a:buFont typeface="Wingdings" panose="05000000000000000000" pitchFamily="2" charset="2"/>
              <a:buChar char="q"/>
            </a:pPr>
            <a:r>
              <a:rPr lang="en-US" altLang="en-US" sz="2400" b="1">
                <a:cs typeface="Arial" panose="020B0604020202020204" pitchFamily="34" charset="0"/>
              </a:rPr>
              <a:t>Insert the assembled unit in ice water, and measure water temperature within the cylinder at 0 min, 5 min, 10 min, and 15 min, etc. </a:t>
            </a:r>
          </a:p>
          <a:p>
            <a:pPr lvl="1" eaLnBrk="1" hangingPunct="1">
              <a:lnSpc>
                <a:spcPct val="80000"/>
              </a:lnSpc>
              <a:buFont typeface="Wingdings" panose="05000000000000000000" pitchFamily="2" charset="2"/>
              <a:buChar char="q"/>
            </a:pPr>
            <a:r>
              <a:rPr lang="en-US" altLang="en-US" sz="2400" b="1">
                <a:cs typeface="Arial" panose="020B0604020202020204" pitchFamily="34" charset="0"/>
              </a:rPr>
              <a:t>Be sure to label the data you have collected as to sample type.</a:t>
            </a:r>
          </a:p>
          <a:p>
            <a:pPr lvl="1" eaLnBrk="1" hangingPunct="1">
              <a:lnSpc>
                <a:spcPct val="80000"/>
              </a:lnSpc>
              <a:buFont typeface="Wingdings" panose="05000000000000000000" pitchFamily="2" charset="2"/>
              <a:buNone/>
            </a:pPr>
            <a:endParaRPr lang="en-US" altLang="en-US" sz="2400" b="1">
              <a:cs typeface="Arial" panose="020B0604020202020204" pitchFamily="34" charset="0"/>
            </a:endParaRPr>
          </a:p>
          <a:p>
            <a:pPr eaLnBrk="1" hangingPunct="1">
              <a:lnSpc>
                <a:spcPct val="80000"/>
              </a:lnSpc>
              <a:buFont typeface="Wingdings" panose="05000000000000000000" pitchFamily="2" charset="2"/>
              <a:buChar char="q"/>
            </a:pPr>
            <a:r>
              <a:rPr lang="en-US" altLang="en-US" sz="2400" b="1">
                <a:cs typeface="Arial" panose="020B0604020202020204" pitchFamily="34" charset="0"/>
              </a:rPr>
              <a:t>Repeat this procedure for each of the covering samples, being sure to:</a:t>
            </a:r>
          </a:p>
          <a:p>
            <a:pPr lvl="1" eaLnBrk="1" hangingPunct="1">
              <a:lnSpc>
                <a:spcPct val="80000"/>
              </a:lnSpc>
              <a:buFont typeface="Wingdings" panose="05000000000000000000" pitchFamily="2" charset="2"/>
              <a:buChar char="q"/>
            </a:pPr>
            <a:r>
              <a:rPr lang="en-US" altLang="en-US" sz="2400" b="1">
                <a:solidFill>
                  <a:srgbClr val="FF6600"/>
                </a:solidFill>
                <a:cs typeface="Arial" panose="020B0604020202020204" pitchFamily="34" charset="0"/>
              </a:rPr>
              <a:t>Replace the water in the copper tube</a:t>
            </a:r>
          </a:p>
          <a:p>
            <a:pPr lvl="1" eaLnBrk="1" hangingPunct="1">
              <a:lnSpc>
                <a:spcPct val="80000"/>
              </a:lnSpc>
              <a:buFont typeface="Wingdings" panose="05000000000000000000" pitchFamily="2" charset="2"/>
              <a:buChar char="q"/>
            </a:pPr>
            <a:r>
              <a:rPr lang="en-US" altLang="en-US" sz="2400" b="1">
                <a:solidFill>
                  <a:srgbClr val="FF6600"/>
                </a:solidFill>
                <a:cs typeface="Arial" panose="020B0604020202020204" pitchFamily="34" charset="0"/>
              </a:rPr>
              <a:t>Replace the ice water when necessary.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656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656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65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a:extLst>
              <a:ext uri="{FF2B5EF4-FFF2-40B4-BE49-F238E27FC236}">
                <a16:creationId xmlns:a16="http://schemas.microsoft.com/office/drawing/2014/main" id="{4E80CDC8-D3C4-4C1D-8F0B-AB8FC90060F8}"/>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F808FE6A-29A4-4892-884D-EF08353EBA41}" type="slidenum">
              <a:rPr lang="en-US" altLang="en-US" sz="1400" b="0"/>
              <a:pPr eaLnBrk="1" hangingPunct="1"/>
              <a:t>66</a:t>
            </a:fld>
            <a:endParaRPr lang="en-US" altLang="en-US" sz="1400" b="0"/>
          </a:p>
        </p:txBody>
      </p:sp>
      <p:sp>
        <p:nvSpPr>
          <p:cNvPr id="68611" name="Rectangle 3">
            <a:extLst>
              <a:ext uri="{FF2B5EF4-FFF2-40B4-BE49-F238E27FC236}">
                <a16:creationId xmlns:a16="http://schemas.microsoft.com/office/drawing/2014/main" id="{C4D74F93-193D-4075-9F69-BF5CBF52C673}"/>
              </a:ext>
            </a:extLst>
          </p:cNvPr>
          <p:cNvSpPr>
            <a:spLocks noGrp="1" noChangeArrowheads="1"/>
          </p:cNvSpPr>
          <p:nvPr>
            <p:ph type="body" idx="1"/>
          </p:nvPr>
        </p:nvSpPr>
        <p:spPr>
          <a:xfrm>
            <a:off x="304800" y="228600"/>
            <a:ext cx="8229600" cy="1295400"/>
          </a:xfrm>
        </p:spPr>
        <p:txBody>
          <a:bodyPr/>
          <a:lstStyle/>
          <a:p>
            <a:pPr eaLnBrk="1" hangingPunct="1">
              <a:lnSpc>
                <a:spcPct val="90000"/>
              </a:lnSpc>
              <a:buFontTx/>
              <a:buNone/>
            </a:pPr>
            <a:r>
              <a:rPr lang="en-US" altLang="en-US" sz="2400" b="1">
                <a:cs typeface="Arial" panose="020B0604020202020204" pitchFamily="34" charset="0"/>
              </a:rPr>
              <a:t>Plot curves of your results for the three fur samples. The table below and figure on the next slide provides an example of how to summarize your data from this experiment: </a:t>
            </a:r>
            <a:endParaRPr lang="en-US" altLang="en-US" sz="2400">
              <a:cs typeface="Arial" panose="020B0604020202020204" pitchFamily="34" charset="0"/>
            </a:endParaRPr>
          </a:p>
        </p:txBody>
      </p:sp>
      <p:sp>
        <p:nvSpPr>
          <p:cNvPr id="67589" name="Rectangle 5">
            <a:extLst>
              <a:ext uri="{FF2B5EF4-FFF2-40B4-BE49-F238E27FC236}">
                <a16:creationId xmlns:a16="http://schemas.microsoft.com/office/drawing/2014/main" id="{7EC03539-DF58-4FED-9C9B-0ADF591A2B9C}"/>
              </a:ext>
            </a:extLst>
          </p:cNvPr>
          <p:cNvSpPr>
            <a:spLocks noChangeArrowheads="1"/>
          </p:cNvSpPr>
          <p:nvPr/>
        </p:nvSpPr>
        <p:spPr bwMode="auto">
          <a:xfrm>
            <a:off x="228600" y="201295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FF6600"/>
                </a:solidFill>
              </a:rPr>
              <a:t>Example of data collected for three fur treatments (water in cylinder started at room temperature in this example)</a:t>
            </a:r>
          </a:p>
        </p:txBody>
      </p:sp>
      <p:graphicFrame>
        <p:nvGraphicFramePr>
          <p:cNvPr id="67725" name="Group 141">
            <a:extLst>
              <a:ext uri="{FF2B5EF4-FFF2-40B4-BE49-F238E27FC236}">
                <a16:creationId xmlns:a16="http://schemas.microsoft.com/office/drawing/2014/main" id="{7EA807BC-4E76-48D6-9653-CB2C880AA4FC}"/>
              </a:ext>
            </a:extLst>
          </p:cNvPr>
          <p:cNvGraphicFramePr>
            <a:graphicFrameLocks noGrp="1"/>
          </p:cNvGraphicFramePr>
          <p:nvPr/>
        </p:nvGraphicFramePr>
        <p:xfrm>
          <a:off x="914400" y="3505200"/>
          <a:ext cx="6502400" cy="2651125"/>
        </p:xfrm>
        <a:graphic>
          <a:graphicData uri="http://schemas.openxmlformats.org/drawingml/2006/table">
            <a:tbl>
              <a:tblPr/>
              <a:tblGrid>
                <a:gridCol w="1960467">
                  <a:extLst>
                    <a:ext uri="{9D8B030D-6E8A-4147-A177-3AD203B41FA5}">
                      <a16:colId xmlns:a16="http://schemas.microsoft.com/office/drawing/2014/main" val="20000"/>
                    </a:ext>
                  </a:extLst>
                </a:gridCol>
                <a:gridCol w="1360420">
                  <a:extLst>
                    <a:ext uri="{9D8B030D-6E8A-4147-A177-3AD203B41FA5}">
                      <a16:colId xmlns:a16="http://schemas.microsoft.com/office/drawing/2014/main" val="20001"/>
                    </a:ext>
                  </a:extLst>
                </a:gridCol>
                <a:gridCol w="2063967">
                  <a:extLst>
                    <a:ext uri="{9D8B030D-6E8A-4147-A177-3AD203B41FA5}">
                      <a16:colId xmlns:a16="http://schemas.microsoft.com/office/drawing/2014/main" val="20002"/>
                    </a:ext>
                  </a:extLst>
                </a:gridCol>
                <a:gridCol w="1117545">
                  <a:extLst>
                    <a:ext uri="{9D8B030D-6E8A-4147-A177-3AD203B41FA5}">
                      <a16:colId xmlns:a16="http://schemas.microsoft.com/office/drawing/2014/main" val="20003"/>
                    </a:ext>
                  </a:extLst>
                </a:gridCol>
              </a:tblGrid>
              <a:tr h="822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Arial" charset="0"/>
                          <a:ea typeface="SimSun" pitchFamily="2" charset="-122"/>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Arial" charset="0"/>
                          <a:ea typeface="SimSun" pitchFamily="2" charset="-122"/>
                          <a:cs typeface="Arial" charset="0"/>
                        </a:rPr>
                        <a:t>Time (</a:t>
                      </a:r>
                      <a:r>
                        <a:rPr kumimoji="0" lang="en-US" altLang="zh-CN" sz="2400" b="1" i="0" u="none" strike="noStrike" cap="none" normalizeH="0" baseline="0" dirty="0" err="1">
                          <a:ln>
                            <a:noFill/>
                          </a:ln>
                          <a:solidFill>
                            <a:schemeClr val="tx1"/>
                          </a:solidFill>
                          <a:effectLst/>
                          <a:latin typeface="Arial" charset="0"/>
                          <a:ea typeface="SimSun" pitchFamily="2" charset="-122"/>
                          <a:cs typeface="Arial" charset="0"/>
                        </a:rPr>
                        <a:t>mins</a:t>
                      </a:r>
                      <a:r>
                        <a:rPr kumimoji="0" lang="en-US" altLang="zh-CN" sz="2400" b="1" i="0" u="none" strike="noStrike" cap="none" normalizeH="0" baseline="0" dirty="0">
                          <a:ln>
                            <a:noFill/>
                          </a:ln>
                          <a:solidFill>
                            <a:schemeClr val="tx1"/>
                          </a:solidFill>
                          <a:effectLst/>
                          <a:latin typeface="Arial" charset="0"/>
                          <a:ea typeface="SimSun" pitchFamily="2" charset="-122"/>
                          <a:cs typeface="Arial" charset="0"/>
                        </a:rPr>
                        <a:t>)</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Arial" charset="0"/>
                          <a:ea typeface="SimSun" pitchFamily="2" charset="-122"/>
                          <a:cs typeface="Arial" charset="0"/>
                        </a:rPr>
                        <a:t>Fluffed</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Arial" charset="0"/>
                          <a:ea typeface="SimSun" pitchFamily="2" charset="-122"/>
                          <a:cs typeface="Arial" charset="0"/>
                        </a:rPr>
                        <a:t>compressed</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Arial" charset="0"/>
                          <a:ea typeface="SimSun" pitchFamily="2" charset="-122"/>
                          <a:cs typeface="Arial" charset="0"/>
                        </a:rPr>
                        <a:t>oiled</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0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Arial" charset="0"/>
                          <a:ea typeface="SimSun" pitchFamily="2" charset="-122"/>
                          <a:cs typeface="Arial" charset="0"/>
                        </a:rPr>
                        <a:t>0</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Arial" charset="0"/>
                          <a:ea typeface="SimSun" pitchFamily="2" charset="-122"/>
                          <a:cs typeface="Arial" charset="0"/>
                        </a:rPr>
                        <a:t>70</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Arial" charset="0"/>
                          <a:ea typeface="SimSun" pitchFamily="2" charset="-122"/>
                          <a:cs typeface="Arial" charset="0"/>
                        </a:rPr>
                        <a:t>70</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Arial" charset="0"/>
                          <a:ea typeface="SimSun" pitchFamily="2" charset="-122"/>
                          <a:cs typeface="Arial" charset="0"/>
                        </a:rPr>
                        <a:t>69</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0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Arial" charset="0"/>
                          <a:ea typeface="SimSun" pitchFamily="2" charset="-122"/>
                          <a:cs typeface="Arial" charset="0"/>
                        </a:rPr>
                        <a:t>5</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Arial" charset="0"/>
                          <a:ea typeface="SimSun" pitchFamily="2" charset="-122"/>
                          <a:cs typeface="Arial" charset="0"/>
                        </a:rPr>
                        <a:t>70</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Arial" charset="0"/>
                          <a:ea typeface="SimSun" pitchFamily="2" charset="-122"/>
                          <a:cs typeface="Arial" charset="0"/>
                        </a:rPr>
                        <a:t>68</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Arial" charset="0"/>
                          <a:ea typeface="SimSun" pitchFamily="2" charset="-122"/>
                          <a:cs typeface="Arial" charset="0"/>
                        </a:rPr>
                        <a:t>67</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0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Arial" charset="0"/>
                          <a:ea typeface="SimSun" pitchFamily="2" charset="-122"/>
                          <a:cs typeface="Arial" charset="0"/>
                        </a:rPr>
                        <a:t>10</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Arial" charset="0"/>
                          <a:ea typeface="SimSun" pitchFamily="2" charset="-122"/>
                          <a:cs typeface="Arial" charset="0"/>
                        </a:rPr>
                        <a:t>69</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Arial" charset="0"/>
                          <a:ea typeface="SimSun" pitchFamily="2" charset="-122"/>
                          <a:cs typeface="Arial" charset="0"/>
                        </a:rPr>
                        <a:t>55</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Arial" charset="0"/>
                          <a:ea typeface="SimSun" pitchFamily="2" charset="-122"/>
                          <a:cs typeface="Arial" charset="0"/>
                        </a:rPr>
                        <a:t>53</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0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Arial" charset="0"/>
                          <a:ea typeface="SimSun" pitchFamily="2" charset="-122"/>
                          <a:cs typeface="Arial" charset="0"/>
                        </a:rPr>
                        <a:t>15</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Arial" charset="0"/>
                          <a:ea typeface="SimSun" pitchFamily="2" charset="-122"/>
                          <a:cs typeface="Arial" charset="0"/>
                        </a:rPr>
                        <a:t>67</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Arial" charset="0"/>
                          <a:ea typeface="SimSun" pitchFamily="2" charset="-122"/>
                          <a:cs typeface="Arial" charset="0"/>
                        </a:rPr>
                        <a:t>50</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Arial" charset="0"/>
                          <a:ea typeface="SimSun" pitchFamily="2" charset="-122"/>
                          <a:cs typeface="Arial" charset="0"/>
                        </a:rPr>
                        <a:t>48</a:t>
                      </a:r>
                    </a:p>
                  </a:txBody>
                  <a:tcPr marL="91436" marR="91436" marT="45700" marB="457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7642" name="Text Box 58">
            <a:extLst>
              <a:ext uri="{FF2B5EF4-FFF2-40B4-BE49-F238E27FC236}">
                <a16:creationId xmlns:a16="http://schemas.microsoft.com/office/drawing/2014/main" id="{E88E5F6B-0518-407B-89E0-CF16E4E00D9E}"/>
              </a:ext>
            </a:extLst>
          </p:cNvPr>
          <p:cNvSpPr txBox="1">
            <a:spLocks noChangeArrowheads="1"/>
          </p:cNvSpPr>
          <p:nvPr/>
        </p:nvSpPr>
        <p:spPr bwMode="auto">
          <a:xfrm>
            <a:off x="5105400" y="6248400"/>
            <a:ext cx="366871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FF6600"/>
                </a:solidFill>
              </a:rPr>
              <a:t>Continued on next slide</a:t>
            </a:r>
          </a:p>
        </p:txBody>
      </p:sp>
      <p:sp>
        <p:nvSpPr>
          <p:cNvPr id="67645" name="Text Box 61">
            <a:extLst>
              <a:ext uri="{FF2B5EF4-FFF2-40B4-BE49-F238E27FC236}">
                <a16:creationId xmlns:a16="http://schemas.microsoft.com/office/drawing/2014/main" id="{FABDDEFD-DDF8-46BD-B129-482EEF0DF1EA}"/>
              </a:ext>
            </a:extLst>
          </p:cNvPr>
          <p:cNvSpPr txBox="1">
            <a:spLocks noChangeArrowheads="1"/>
          </p:cNvSpPr>
          <p:nvPr/>
        </p:nvSpPr>
        <p:spPr bwMode="auto">
          <a:xfrm>
            <a:off x="3581400" y="2971800"/>
            <a:ext cx="203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r>
              <a:rPr lang="en-US" altLang="en-US" sz="2400"/>
              <a:t>Temperature</a:t>
            </a:r>
            <a:endParaRPr lang="en-US" altLang="en-US" sz="24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5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64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5" presetClass="entr" presetSubtype="0" fill="hold" nodeType="clickEffect">
                                  <p:stCondLst>
                                    <p:cond delay="0"/>
                                  </p:stCondLst>
                                  <p:childTnLst>
                                    <p:set>
                                      <p:cBhvr>
                                        <p:cTn id="12" dur="1" fill="hold">
                                          <p:stCondLst>
                                            <p:cond delay="0"/>
                                          </p:stCondLst>
                                        </p:cTn>
                                        <p:tgtEl>
                                          <p:spTgt spid="67725"/>
                                        </p:tgtEl>
                                        <p:attrNameLst>
                                          <p:attrName>style.visibility</p:attrName>
                                        </p:attrNameLst>
                                      </p:cBhvr>
                                      <p:to>
                                        <p:strVal val="visible"/>
                                      </p:to>
                                    </p:set>
                                    <p:animEffect transition="in" filter="fade">
                                      <p:cBhvr>
                                        <p:cTn id="13" dur="500"/>
                                        <p:tgtEl>
                                          <p:spTgt spid="67725"/>
                                        </p:tgtEl>
                                      </p:cBhvr>
                                    </p:animEffect>
                                    <p:anim calcmode="lin" valueType="num">
                                      <p:cBhvr>
                                        <p:cTn id="14" dur="500" fill="hold"/>
                                        <p:tgtEl>
                                          <p:spTgt spid="67725"/>
                                        </p:tgtEl>
                                        <p:attrNameLst>
                                          <p:attrName>style.rotation</p:attrName>
                                        </p:attrNameLst>
                                      </p:cBhvr>
                                      <p:tavLst>
                                        <p:tav tm="0">
                                          <p:val>
                                            <p:fltVal val="720"/>
                                          </p:val>
                                        </p:tav>
                                        <p:tav tm="100000">
                                          <p:val>
                                            <p:fltVal val="0"/>
                                          </p:val>
                                        </p:tav>
                                      </p:tavLst>
                                    </p:anim>
                                    <p:anim calcmode="lin" valueType="num">
                                      <p:cBhvr>
                                        <p:cTn id="15" dur="500" fill="hold"/>
                                        <p:tgtEl>
                                          <p:spTgt spid="67725"/>
                                        </p:tgtEl>
                                        <p:attrNameLst>
                                          <p:attrName>ppt_h</p:attrName>
                                        </p:attrNameLst>
                                      </p:cBhvr>
                                      <p:tavLst>
                                        <p:tav tm="0">
                                          <p:val>
                                            <p:fltVal val="0"/>
                                          </p:val>
                                        </p:tav>
                                        <p:tav tm="100000">
                                          <p:val>
                                            <p:strVal val="#ppt_h"/>
                                          </p:val>
                                        </p:tav>
                                      </p:tavLst>
                                    </p:anim>
                                    <p:anim calcmode="lin" valueType="num">
                                      <p:cBhvr>
                                        <p:cTn id="16" dur="500" fill="hold"/>
                                        <p:tgtEl>
                                          <p:spTgt spid="67725"/>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7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P spid="67642" grpId="0" animBg="1"/>
      <p:bldP spid="6764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a:extLst>
              <a:ext uri="{FF2B5EF4-FFF2-40B4-BE49-F238E27FC236}">
                <a16:creationId xmlns:a16="http://schemas.microsoft.com/office/drawing/2014/main" id="{5CCB38F7-862D-4D69-8CAF-625ADE3E6C96}"/>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B2DF7702-CB44-4518-A6DA-F7920F4CDDD7}" type="slidenum">
              <a:rPr lang="en-US" altLang="en-US" sz="1400" b="0"/>
              <a:pPr eaLnBrk="1" hangingPunct="1"/>
              <a:t>67</a:t>
            </a:fld>
            <a:endParaRPr lang="en-US" altLang="en-US" sz="1400" b="0"/>
          </a:p>
        </p:txBody>
      </p:sp>
      <p:sp>
        <p:nvSpPr>
          <p:cNvPr id="69635" name="Rectangle 4">
            <a:extLst>
              <a:ext uri="{FF2B5EF4-FFF2-40B4-BE49-F238E27FC236}">
                <a16:creationId xmlns:a16="http://schemas.microsoft.com/office/drawing/2014/main" id="{5B39B17D-F7FE-46A7-9125-6303922F6D92}"/>
              </a:ext>
            </a:extLst>
          </p:cNvPr>
          <p:cNvSpPr>
            <a:spLocks noChangeArrowheads="1"/>
          </p:cNvSpPr>
          <p:nvPr/>
        </p:nvSpPr>
        <p:spPr bwMode="auto">
          <a:xfrm>
            <a:off x="228600" y="285750"/>
            <a:ext cx="8763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FF6600"/>
                </a:solidFill>
                <a:cs typeface="Times New Roman" panose="02020603050405020304" pitchFamily="18" charset="0"/>
              </a:rPr>
              <a:t>Fig. 1b. Example plot, based on data from table on previous page</a:t>
            </a:r>
            <a:endParaRPr lang="en-US" altLang="en-US" sz="2400">
              <a:solidFill>
                <a:srgbClr val="FF6600"/>
              </a:solidFill>
            </a:endParaRPr>
          </a:p>
          <a:p>
            <a:endParaRPr lang="en-US" altLang="en-US" sz="2000">
              <a:solidFill>
                <a:srgbClr val="FF6600"/>
              </a:solidFill>
            </a:endParaRPr>
          </a:p>
        </p:txBody>
      </p:sp>
      <p:pic>
        <p:nvPicPr>
          <p:cNvPr id="69636" name="Picture 5">
            <a:extLst>
              <a:ext uri="{FF2B5EF4-FFF2-40B4-BE49-F238E27FC236}">
                <a16:creationId xmlns:a16="http://schemas.microsoft.com/office/drawing/2014/main" id="{19D6DC21-5909-49F4-9FA9-433D31A09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5438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Slide Number Placeholder 5">
            <a:extLst>
              <a:ext uri="{FF2B5EF4-FFF2-40B4-BE49-F238E27FC236}">
                <a16:creationId xmlns:a16="http://schemas.microsoft.com/office/drawing/2014/main" id="{992B41FE-A8AE-4E9C-A91C-E2C4DF477EDB}"/>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A5A060A8-E83F-49B9-B710-B500DA5E6891}" type="slidenum">
              <a:rPr lang="en-US" altLang="en-US" sz="1400" b="0"/>
              <a:pPr eaLnBrk="1" hangingPunct="1"/>
              <a:t>68</a:t>
            </a:fld>
            <a:endParaRPr lang="en-US" altLang="en-US" sz="1400" b="0"/>
          </a:p>
        </p:txBody>
      </p:sp>
      <p:sp>
        <p:nvSpPr>
          <p:cNvPr id="68611" name="Rectangle 3">
            <a:extLst>
              <a:ext uri="{FF2B5EF4-FFF2-40B4-BE49-F238E27FC236}">
                <a16:creationId xmlns:a16="http://schemas.microsoft.com/office/drawing/2014/main" id="{7EC63D2D-48CC-4FC9-B4B0-DD909A4981A2}"/>
              </a:ext>
            </a:extLst>
          </p:cNvPr>
          <p:cNvSpPr>
            <a:spLocks noGrp="1" noChangeArrowheads="1"/>
          </p:cNvSpPr>
          <p:nvPr>
            <p:ph type="body" idx="1"/>
          </p:nvPr>
        </p:nvSpPr>
        <p:spPr>
          <a:xfrm>
            <a:off x="381000" y="762000"/>
            <a:ext cx="8382000" cy="914400"/>
          </a:xfrm>
        </p:spPr>
        <p:txBody>
          <a:bodyPr/>
          <a:lstStyle/>
          <a:p>
            <a:pPr eaLnBrk="1" hangingPunct="1">
              <a:lnSpc>
                <a:spcPct val="80000"/>
              </a:lnSpc>
              <a:buFontTx/>
              <a:buNone/>
            </a:pPr>
            <a:r>
              <a:rPr lang="en-US" altLang="en-US" sz="2400" b="1">
                <a:cs typeface="Arial" panose="020B0604020202020204" pitchFamily="34" charset="0"/>
              </a:rPr>
              <a:t>Q1: Which sample provided the best insulation?</a:t>
            </a:r>
            <a:endParaRPr lang="en-US" altLang="en-US" sz="2400" b="1">
              <a:solidFill>
                <a:srgbClr val="FF66CC"/>
              </a:solidFill>
              <a:cs typeface="Arial" panose="020B0604020202020204" pitchFamily="34" charset="0"/>
            </a:endParaRPr>
          </a:p>
          <a:p>
            <a:pPr algn="ctr" eaLnBrk="1" hangingPunct="1">
              <a:lnSpc>
                <a:spcPct val="80000"/>
              </a:lnSpc>
              <a:buFontTx/>
              <a:buNone/>
            </a:pPr>
            <a:r>
              <a:rPr lang="en-US" altLang="en-US" sz="2400" b="1">
                <a:solidFill>
                  <a:srgbClr val="FF6600"/>
                </a:solidFill>
                <a:cs typeface="Arial" panose="020B0604020202020204" pitchFamily="34" charset="0"/>
              </a:rPr>
              <a:t>Stop!!! The Answer is Next!</a:t>
            </a:r>
          </a:p>
        </p:txBody>
      </p:sp>
      <p:sp>
        <p:nvSpPr>
          <p:cNvPr id="70660" name="Text Box 4">
            <a:extLst>
              <a:ext uri="{FF2B5EF4-FFF2-40B4-BE49-F238E27FC236}">
                <a16:creationId xmlns:a16="http://schemas.microsoft.com/office/drawing/2014/main" id="{892B8EDB-DCDB-42C7-AB15-EE5FA95C1489}"/>
              </a:ext>
            </a:extLst>
          </p:cNvPr>
          <p:cNvSpPr txBox="1">
            <a:spLocks noChangeArrowheads="1"/>
          </p:cNvSpPr>
          <p:nvPr/>
        </p:nvSpPr>
        <p:spPr bwMode="auto">
          <a:xfrm>
            <a:off x="7299325" y="5980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p>
        </p:txBody>
      </p:sp>
      <p:sp>
        <p:nvSpPr>
          <p:cNvPr id="68613" name="Rectangle 5">
            <a:extLst>
              <a:ext uri="{FF2B5EF4-FFF2-40B4-BE49-F238E27FC236}">
                <a16:creationId xmlns:a16="http://schemas.microsoft.com/office/drawing/2014/main" id="{BBBAA12E-04A3-43E5-A4CC-86F36407857A}"/>
              </a:ext>
            </a:extLst>
          </p:cNvPr>
          <p:cNvSpPr>
            <a:spLocks noChangeArrowheads="1"/>
          </p:cNvSpPr>
          <p:nvPr/>
        </p:nvSpPr>
        <p:spPr bwMode="auto">
          <a:xfrm>
            <a:off x="152400" y="4800600"/>
            <a:ext cx="876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pPr>
            <a:r>
              <a:rPr lang="en-US" altLang="en-US" sz="2400"/>
              <a:t>Now examine some of your furs again. Note that some samples have two types of fur present: 1) longer outer guard hairs and underlying fluff. The guard hairs protect the underlying fluff from getting wet, but it is the fluff fur that provides the insulating power.</a:t>
            </a:r>
          </a:p>
        </p:txBody>
      </p:sp>
      <p:sp>
        <p:nvSpPr>
          <p:cNvPr id="68614" name="Rectangle 6">
            <a:extLst>
              <a:ext uri="{FF2B5EF4-FFF2-40B4-BE49-F238E27FC236}">
                <a16:creationId xmlns:a16="http://schemas.microsoft.com/office/drawing/2014/main" id="{62C12B1F-4C1D-423F-BDFB-56F2F58506C2}"/>
              </a:ext>
            </a:extLst>
          </p:cNvPr>
          <p:cNvSpPr>
            <a:spLocks noChangeArrowheads="1"/>
          </p:cNvSpPr>
          <p:nvPr/>
        </p:nvSpPr>
        <p:spPr bwMode="auto">
          <a:xfrm>
            <a:off x="228600" y="3657600"/>
            <a:ext cx="8686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pPr>
            <a:r>
              <a:rPr lang="en-US" altLang="zh-CN" sz="2400">
                <a:solidFill>
                  <a:srgbClr val="FF6600"/>
                </a:solidFill>
                <a:ea typeface="SimSun" panose="02010600030101010101" pitchFamily="2" charset="-122"/>
              </a:rPr>
              <a:t>A2: Compressed fur and oiled fur have similar insulation properties, because in oiling fur we are compressing it, which makes it hold less still air. </a:t>
            </a:r>
          </a:p>
        </p:txBody>
      </p:sp>
      <p:sp>
        <p:nvSpPr>
          <p:cNvPr id="68615" name="Rectangle 7">
            <a:extLst>
              <a:ext uri="{FF2B5EF4-FFF2-40B4-BE49-F238E27FC236}">
                <a16:creationId xmlns:a16="http://schemas.microsoft.com/office/drawing/2014/main" id="{3ED3CE15-8A2A-4DE7-9CEB-1823E24E4533}"/>
              </a:ext>
            </a:extLst>
          </p:cNvPr>
          <p:cNvSpPr>
            <a:spLocks noChangeArrowheads="1"/>
          </p:cNvSpPr>
          <p:nvPr/>
        </p:nvSpPr>
        <p:spPr bwMode="auto">
          <a:xfrm>
            <a:off x="0" y="2362200"/>
            <a:ext cx="91440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pPr>
            <a:r>
              <a:rPr lang="en-US" altLang="en-US" sz="2400"/>
              <a:t>Q2: Why were the temperature curves for oiled and compressed fur similar?</a:t>
            </a:r>
            <a:endParaRPr lang="en-US" altLang="en-US" sz="2400">
              <a:solidFill>
                <a:srgbClr val="FF9900"/>
              </a:solidFill>
            </a:endParaRPr>
          </a:p>
          <a:p>
            <a:pPr algn="ctr" eaLnBrk="1" hangingPunct="1">
              <a:lnSpc>
                <a:spcPct val="80000"/>
              </a:lnSpc>
              <a:spcBef>
                <a:spcPct val="50000"/>
              </a:spcBef>
            </a:pPr>
            <a:r>
              <a:rPr lang="en-US" altLang="en-US" sz="2400">
                <a:solidFill>
                  <a:srgbClr val="FF6600"/>
                </a:solidFill>
              </a:rPr>
              <a:t>Stop!!! The Answer is Next!</a:t>
            </a:r>
          </a:p>
        </p:txBody>
      </p:sp>
      <p:sp>
        <p:nvSpPr>
          <p:cNvPr id="68616" name="Rectangle 8">
            <a:extLst>
              <a:ext uri="{FF2B5EF4-FFF2-40B4-BE49-F238E27FC236}">
                <a16:creationId xmlns:a16="http://schemas.microsoft.com/office/drawing/2014/main" id="{F5CC90E3-50C5-44EC-AED4-D504A98C6374}"/>
              </a:ext>
            </a:extLst>
          </p:cNvPr>
          <p:cNvSpPr>
            <a:spLocks noChangeArrowheads="1"/>
          </p:cNvSpPr>
          <p:nvPr/>
        </p:nvSpPr>
        <p:spPr bwMode="auto">
          <a:xfrm>
            <a:off x="381000" y="1752600"/>
            <a:ext cx="64547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r>
              <a:rPr lang="en-US" altLang="zh-CN" sz="2400">
                <a:solidFill>
                  <a:srgbClr val="FF6600"/>
                </a:solidFill>
                <a:ea typeface="SimSun" panose="02010600030101010101" pitchFamily="2" charset="-122"/>
              </a:rPr>
              <a:t>A1: Fluffed fur provides the best insulation</a:t>
            </a:r>
          </a:p>
        </p:txBody>
      </p:sp>
      <p:sp>
        <p:nvSpPr>
          <p:cNvPr id="70665" name="Rectangle 9">
            <a:extLst>
              <a:ext uri="{FF2B5EF4-FFF2-40B4-BE49-F238E27FC236}">
                <a16:creationId xmlns:a16="http://schemas.microsoft.com/office/drawing/2014/main" id="{E15AA361-9461-42F0-9E0C-E8E5243D0F8F}"/>
              </a:ext>
            </a:extLst>
          </p:cNvPr>
          <p:cNvSpPr>
            <a:spLocks noChangeArrowheads="1"/>
          </p:cNvSpPr>
          <p:nvPr/>
        </p:nvSpPr>
        <p:spPr bwMode="auto">
          <a:xfrm>
            <a:off x="228600" y="228600"/>
            <a:ext cx="8001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pPr>
            <a:r>
              <a:rPr lang="en-US" altLang="en-US" sz="2400"/>
              <a:t>Answer the following two 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616"/>
                                        </p:tgtEl>
                                        <p:attrNameLst>
                                          <p:attrName>style.visibility</p:attrName>
                                        </p:attrNameLst>
                                      </p:cBhvr>
                                      <p:to>
                                        <p:strVal val="visible"/>
                                      </p:to>
                                    </p:set>
                                    <p:anim calcmode="lin" valueType="num">
                                      <p:cBhvr additive="base">
                                        <p:cTn id="19" dur="500" fill="hold"/>
                                        <p:tgtEl>
                                          <p:spTgt spid="68616"/>
                                        </p:tgtEl>
                                        <p:attrNameLst>
                                          <p:attrName>ppt_x</p:attrName>
                                        </p:attrNameLst>
                                      </p:cBhvr>
                                      <p:tavLst>
                                        <p:tav tm="0">
                                          <p:val>
                                            <p:strVal val="0-#ppt_w/2"/>
                                          </p:val>
                                        </p:tav>
                                        <p:tav tm="100000">
                                          <p:val>
                                            <p:strVal val="#ppt_x"/>
                                          </p:val>
                                        </p:tav>
                                      </p:tavLst>
                                    </p:anim>
                                    <p:anim calcmode="lin" valueType="num">
                                      <p:cBhvr additive="base">
                                        <p:cTn id="20" dur="500" fill="hold"/>
                                        <p:tgtEl>
                                          <p:spTgt spid="6861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615"/>
                                        </p:tgtEl>
                                        <p:attrNameLst>
                                          <p:attrName>style.visibility</p:attrName>
                                        </p:attrNameLst>
                                      </p:cBhvr>
                                      <p:to>
                                        <p:strVal val="visible"/>
                                      </p:to>
                                    </p:set>
                                    <p:anim calcmode="lin" valueType="num">
                                      <p:cBhvr additive="base">
                                        <p:cTn id="25" dur="500" fill="hold"/>
                                        <p:tgtEl>
                                          <p:spTgt spid="68615"/>
                                        </p:tgtEl>
                                        <p:attrNameLst>
                                          <p:attrName>ppt_x</p:attrName>
                                        </p:attrNameLst>
                                      </p:cBhvr>
                                      <p:tavLst>
                                        <p:tav tm="0">
                                          <p:val>
                                            <p:strVal val="0-#ppt_w/2"/>
                                          </p:val>
                                        </p:tav>
                                        <p:tav tm="100000">
                                          <p:val>
                                            <p:strVal val="#ppt_x"/>
                                          </p:val>
                                        </p:tav>
                                      </p:tavLst>
                                    </p:anim>
                                    <p:anim calcmode="lin" valueType="num">
                                      <p:cBhvr additive="base">
                                        <p:cTn id="26" dur="500" fill="hold"/>
                                        <p:tgtEl>
                                          <p:spTgt spid="6861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8614"/>
                                        </p:tgtEl>
                                        <p:attrNameLst>
                                          <p:attrName>style.visibility</p:attrName>
                                        </p:attrNameLst>
                                      </p:cBhvr>
                                      <p:to>
                                        <p:strVal val="visible"/>
                                      </p:to>
                                    </p:set>
                                    <p:anim calcmode="lin" valueType="num">
                                      <p:cBhvr additive="base">
                                        <p:cTn id="31" dur="500" fill="hold"/>
                                        <p:tgtEl>
                                          <p:spTgt spid="68614"/>
                                        </p:tgtEl>
                                        <p:attrNameLst>
                                          <p:attrName>ppt_x</p:attrName>
                                        </p:attrNameLst>
                                      </p:cBhvr>
                                      <p:tavLst>
                                        <p:tav tm="0">
                                          <p:val>
                                            <p:strVal val="0-#ppt_w/2"/>
                                          </p:val>
                                        </p:tav>
                                        <p:tav tm="100000">
                                          <p:val>
                                            <p:strVal val="#ppt_x"/>
                                          </p:val>
                                        </p:tav>
                                      </p:tavLst>
                                    </p:anim>
                                    <p:anim calcmode="lin" valueType="num">
                                      <p:cBhvr additive="base">
                                        <p:cTn id="32" dur="500" fill="hold"/>
                                        <p:tgtEl>
                                          <p:spTgt spid="6861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8613"/>
                                        </p:tgtEl>
                                        <p:attrNameLst>
                                          <p:attrName>style.visibility</p:attrName>
                                        </p:attrNameLst>
                                      </p:cBhvr>
                                      <p:to>
                                        <p:strVal val="visible"/>
                                      </p:to>
                                    </p:set>
                                    <p:anim calcmode="lin" valueType="num">
                                      <p:cBhvr additive="base">
                                        <p:cTn id="37" dur="500" fill="hold"/>
                                        <p:tgtEl>
                                          <p:spTgt spid="68613"/>
                                        </p:tgtEl>
                                        <p:attrNameLst>
                                          <p:attrName>ppt_x</p:attrName>
                                        </p:attrNameLst>
                                      </p:cBhvr>
                                      <p:tavLst>
                                        <p:tav tm="0">
                                          <p:val>
                                            <p:strVal val="0-#ppt_w/2"/>
                                          </p:val>
                                        </p:tav>
                                        <p:tav tm="100000">
                                          <p:val>
                                            <p:strVal val="#ppt_x"/>
                                          </p:val>
                                        </p:tav>
                                      </p:tavLst>
                                    </p:anim>
                                    <p:anim calcmode="lin" valueType="num">
                                      <p:cBhvr additive="base">
                                        <p:cTn id="38" dur="500" fill="hold"/>
                                        <p:tgtEl>
                                          <p:spTgt spid="686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P spid="68613" grpId="0" autoUpdateAnimBg="0"/>
      <p:bldP spid="68614" grpId="0" autoUpdateAnimBg="0"/>
      <p:bldP spid="68615" grpId="0" autoUpdateAnimBg="0"/>
      <p:bldP spid="68616"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Slide Number Placeholder 5">
            <a:extLst>
              <a:ext uri="{FF2B5EF4-FFF2-40B4-BE49-F238E27FC236}">
                <a16:creationId xmlns:a16="http://schemas.microsoft.com/office/drawing/2014/main" id="{F3075733-155E-490F-BBF3-3611E2E20A3F}"/>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AF16131C-08BD-4CB8-AEB6-FB703E60F154}" type="slidenum">
              <a:rPr lang="en-US" altLang="en-US" sz="1400" b="0"/>
              <a:pPr eaLnBrk="1" hangingPunct="1"/>
              <a:t>69</a:t>
            </a:fld>
            <a:endParaRPr lang="en-US" altLang="en-US" sz="1400" b="0"/>
          </a:p>
        </p:txBody>
      </p:sp>
      <p:sp>
        <p:nvSpPr>
          <p:cNvPr id="71683" name="Rectangle 3">
            <a:extLst>
              <a:ext uri="{FF2B5EF4-FFF2-40B4-BE49-F238E27FC236}">
                <a16:creationId xmlns:a16="http://schemas.microsoft.com/office/drawing/2014/main" id="{6FB24414-B0CF-4CE1-845B-A86445D4A6AD}"/>
              </a:ext>
            </a:extLst>
          </p:cNvPr>
          <p:cNvSpPr>
            <a:spLocks noGrp="1" noChangeArrowheads="1"/>
          </p:cNvSpPr>
          <p:nvPr>
            <p:ph type="body" idx="1"/>
          </p:nvPr>
        </p:nvSpPr>
        <p:spPr>
          <a:xfrm>
            <a:off x="533400" y="457200"/>
            <a:ext cx="8229600" cy="1524000"/>
          </a:xfrm>
        </p:spPr>
        <p:txBody>
          <a:bodyPr/>
          <a:lstStyle/>
          <a:p>
            <a:pPr marL="609600" indent="-609600" eaLnBrk="1" hangingPunct="1">
              <a:lnSpc>
                <a:spcPct val="80000"/>
              </a:lnSpc>
              <a:buFontTx/>
              <a:buNone/>
            </a:pPr>
            <a:r>
              <a:rPr lang="en-US" altLang="en-US" sz="2400" b="1">
                <a:cs typeface="Arial" panose="020B0604020202020204" pitchFamily="34" charset="0"/>
              </a:rPr>
              <a:t>Q3: Why are oil spills so dangerous to mammals and birds that are exposed to the oil?</a:t>
            </a:r>
          </a:p>
          <a:p>
            <a:pPr marL="609600" indent="-609600" algn="ctr" eaLnBrk="1" hangingPunct="1">
              <a:lnSpc>
                <a:spcPct val="80000"/>
              </a:lnSpc>
              <a:buFontTx/>
              <a:buNone/>
            </a:pPr>
            <a:endParaRPr lang="en-US" altLang="en-US" sz="2400" b="1">
              <a:solidFill>
                <a:srgbClr val="FF66CC"/>
              </a:solidFill>
              <a:cs typeface="Arial" panose="020B0604020202020204" pitchFamily="34" charset="0"/>
            </a:endParaRPr>
          </a:p>
          <a:p>
            <a:pPr marL="609600" indent="-609600" algn="ctr" eaLnBrk="1" hangingPunct="1">
              <a:lnSpc>
                <a:spcPct val="80000"/>
              </a:lnSpc>
              <a:buFontTx/>
              <a:buNone/>
            </a:pPr>
            <a:r>
              <a:rPr lang="en-US" altLang="en-US" sz="2400" b="1">
                <a:solidFill>
                  <a:srgbClr val="FF6600"/>
                </a:solidFill>
                <a:cs typeface="Arial" panose="020B0604020202020204" pitchFamily="34" charset="0"/>
              </a:rPr>
              <a:t>Stop!!! The Answer is Next!</a:t>
            </a:r>
          </a:p>
          <a:p>
            <a:pPr marL="609600" indent="-609600" eaLnBrk="1" hangingPunct="1">
              <a:lnSpc>
                <a:spcPct val="80000"/>
              </a:lnSpc>
              <a:buFontTx/>
              <a:buNone/>
            </a:pPr>
            <a:endParaRPr lang="en-US" altLang="zh-CN" sz="2400" b="1">
              <a:ea typeface="SimSun" panose="02010600030101010101" pitchFamily="2" charset="-122"/>
              <a:cs typeface="Arial" panose="020B0604020202020204" pitchFamily="34" charset="0"/>
            </a:endParaRPr>
          </a:p>
        </p:txBody>
      </p:sp>
      <p:sp>
        <p:nvSpPr>
          <p:cNvPr id="71685" name="Rectangle 5">
            <a:extLst>
              <a:ext uri="{FF2B5EF4-FFF2-40B4-BE49-F238E27FC236}">
                <a16:creationId xmlns:a16="http://schemas.microsoft.com/office/drawing/2014/main" id="{188B80CF-4C3C-4FD2-BAE5-0BC73E6E516D}"/>
              </a:ext>
            </a:extLst>
          </p:cNvPr>
          <p:cNvSpPr>
            <a:spLocks noChangeArrowheads="1"/>
          </p:cNvSpPr>
          <p:nvPr/>
        </p:nvSpPr>
        <p:spPr bwMode="auto">
          <a:xfrm>
            <a:off x="304800" y="5181600"/>
            <a:ext cx="85344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r>
              <a:rPr lang="en-US" altLang="zh-CN" sz="2400">
                <a:solidFill>
                  <a:srgbClr val="FF6600"/>
                </a:solidFill>
                <a:ea typeface="SimSun" panose="02010600030101010101" pitchFamily="2" charset="-122"/>
              </a:rPr>
              <a:t> A4: Humans have the same hair-erecting mechanism that is characteristic of mammals that have fur (fur is merely hair that is more dense than that of humans).</a:t>
            </a:r>
            <a:endParaRPr lang="en-US" altLang="en-US" sz="2400">
              <a:solidFill>
                <a:srgbClr val="FF6600"/>
              </a:solidFill>
              <a:ea typeface="SimSun" panose="02010600030101010101" pitchFamily="2" charset="-122"/>
            </a:endParaRPr>
          </a:p>
        </p:txBody>
      </p:sp>
      <p:sp>
        <p:nvSpPr>
          <p:cNvPr id="71686" name="Rectangle 6">
            <a:extLst>
              <a:ext uri="{FF2B5EF4-FFF2-40B4-BE49-F238E27FC236}">
                <a16:creationId xmlns:a16="http://schemas.microsoft.com/office/drawing/2014/main" id="{CC95954F-782D-4E82-868D-917918862580}"/>
              </a:ext>
            </a:extLst>
          </p:cNvPr>
          <p:cNvSpPr>
            <a:spLocks noChangeArrowheads="1"/>
          </p:cNvSpPr>
          <p:nvPr/>
        </p:nvSpPr>
        <p:spPr bwMode="auto">
          <a:xfrm>
            <a:off x="381000" y="3733800"/>
            <a:ext cx="83058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pPr>
            <a:r>
              <a:rPr lang="en-US" altLang="en-US" sz="2400"/>
              <a:t> Q4: Why do humans get ‘goose bumps’ when we feel cold?</a:t>
            </a:r>
          </a:p>
          <a:p>
            <a:pPr algn="ctr" eaLnBrk="1" hangingPunct="1">
              <a:lnSpc>
                <a:spcPct val="80000"/>
              </a:lnSpc>
              <a:spcBef>
                <a:spcPct val="50000"/>
              </a:spcBef>
            </a:pPr>
            <a:r>
              <a:rPr lang="en-US" altLang="en-US" sz="2400">
                <a:solidFill>
                  <a:srgbClr val="FF6600"/>
                </a:solidFill>
              </a:rPr>
              <a:t>Stop!!! The Answer is Next!</a:t>
            </a:r>
            <a:endParaRPr lang="en-US" altLang="zh-CN" sz="2400">
              <a:solidFill>
                <a:srgbClr val="FF6600"/>
              </a:solidFill>
              <a:ea typeface="SimSun" panose="02010600030101010101" pitchFamily="2" charset="-122"/>
            </a:endParaRPr>
          </a:p>
        </p:txBody>
      </p:sp>
      <p:sp>
        <p:nvSpPr>
          <p:cNvPr id="71687" name="Rectangle 7">
            <a:extLst>
              <a:ext uri="{FF2B5EF4-FFF2-40B4-BE49-F238E27FC236}">
                <a16:creationId xmlns:a16="http://schemas.microsoft.com/office/drawing/2014/main" id="{F30E85DC-8FD4-4B65-A561-DA1D10E3CDF4}"/>
              </a:ext>
            </a:extLst>
          </p:cNvPr>
          <p:cNvSpPr>
            <a:spLocks noChangeArrowheads="1"/>
          </p:cNvSpPr>
          <p:nvPr/>
        </p:nvSpPr>
        <p:spPr bwMode="auto">
          <a:xfrm>
            <a:off x="228600" y="2286000"/>
            <a:ext cx="86106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pPr>
            <a:r>
              <a:rPr lang="en-US" altLang="zh-CN" sz="2400">
                <a:solidFill>
                  <a:srgbClr val="FF6600"/>
                </a:solidFill>
                <a:ea typeface="SimSun" panose="02010600030101010101" pitchFamily="2" charset="-122"/>
              </a:rPr>
              <a:t>A3: Oil compresses fur so that it loses its insulation power. As a result, oiled animals have difficulty maintaining body temperature.</a:t>
            </a:r>
            <a:endParaRPr lang="en-US" altLang="en-US" sz="2400">
              <a:solidFill>
                <a:srgbClr val="FF6600"/>
              </a:solidFill>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7"/>
                                        </p:tgtEl>
                                        <p:attrNameLst>
                                          <p:attrName>style.visibility</p:attrName>
                                        </p:attrNameLst>
                                      </p:cBhvr>
                                      <p:to>
                                        <p:strVal val="visible"/>
                                      </p:to>
                                    </p:set>
                                    <p:anim calcmode="lin" valueType="num">
                                      <p:cBhvr additive="base">
                                        <p:cTn id="7" dur="500" fill="hold"/>
                                        <p:tgtEl>
                                          <p:spTgt spid="71687"/>
                                        </p:tgtEl>
                                        <p:attrNameLst>
                                          <p:attrName>ppt_x</p:attrName>
                                        </p:attrNameLst>
                                      </p:cBhvr>
                                      <p:tavLst>
                                        <p:tav tm="0">
                                          <p:val>
                                            <p:strVal val="0-#ppt_w/2"/>
                                          </p:val>
                                        </p:tav>
                                        <p:tav tm="100000">
                                          <p:val>
                                            <p:strVal val="#ppt_x"/>
                                          </p:val>
                                        </p:tav>
                                      </p:tavLst>
                                    </p:anim>
                                    <p:anim calcmode="lin" valueType="num">
                                      <p:cBhvr additive="base">
                                        <p:cTn id="8" dur="500" fill="hold"/>
                                        <p:tgtEl>
                                          <p:spTgt spid="716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6"/>
                                        </p:tgtEl>
                                        <p:attrNameLst>
                                          <p:attrName>style.visibility</p:attrName>
                                        </p:attrNameLst>
                                      </p:cBhvr>
                                      <p:to>
                                        <p:strVal val="visible"/>
                                      </p:to>
                                    </p:set>
                                    <p:anim calcmode="lin" valueType="num">
                                      <p:cBhvr additive="base">
                                        <p:cTn id="13" dur="500" fill="hold"/>
                                        <p:tgtEl>
                                          <p:spTgt spid="71686"/>
                                        </p:tgtEl>
                                        <p:attrNameLst>
                                          <p:attrName>ppt_x</p:attrName>
                                        </p:attrNameLst>
                                      </p:cBhvr>
                                      <p:tavLst>
                                        <p:tav tm="0">
                                          <p:val>
                                            <p:strVal val="0-#ppt_w/2"/>
                                          </p:val>
                                        </p:tav>
                                        <p:tav tm="100000">
                                          <p:val>
                                            <p:strVal val="#ppt_x"/>
                                          </p:val>
                                        </p:tav>
                                      </p:tavLst>
                                    </p:anim>
                                    <p:anim calcmode="lin" valueType="num">
                                      <p:cBhvr additive="base">
                                        <p:cTn id="14" dur="500" fill="hold"/>
                                        <p:tgtEl>
                                          <p:spTgt spid="7168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85"/>
                                        </p:tgtEl>
                                        <p:attrNameLst>
                                          <p:attrName>style.visibility</p:attrName>
                                        </p:attrNameLst>
                                      </p:cBhvr>
                                      <p:to>
                                        <p:strVal val="visible"/>
                                      </p:to>
                                    </p:set>
                                    <p:anim calcmode="lin" valueType="num">
                                      <p:cBhvr additive="base">
                                        <p:cTn id="19" dur="500" fill="hold"/>
                                        <p:tgtEl>
                                          <p:spTgt spid="71685"/>
                                        </p:tgtEl>
                                        <p:attrNameLst>
                                          <p:attrName>ppt_x</p:attrName>
                                        </p:attrNameLst>
                                      </p:cBhvr>
                                      <p:tavLst>
                                        <p:tav tm="0">
                                          <p:val>
                                            <p:strVal val="0-#ppt_w/2"/>
                                          </p:val>
                                        </p:tav>
                                        <p:tav tm="100000">
                                          <p:val>
                                            <p:strVal val="#ppt_x"/>
                                          </p:val>
                                        </p:tav>
                                      </p:tavLst>
                                    </p:anim>
                                    <p:anim calcmode="lin" valueType="num">
                                      <p:cBhvr additive="base">
                                        <p:cTn id="20" dur="500" fill="hold"/>
                                        <p:tgtEl>
                                          <p:spTgt spid="716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utoUpdateAnimBg="0"/>
      <p:bldP spid="71686" grpId="0" autoUpdateAnimBg="0"/>
      <p:bldP spid="7168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F8A0F2D6-C034-4A41-9914-D1074A2EB486}"/>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411E9839-FD33-4A9A-BA8A-CD55E24FAFE7}" type="slidenum">
              <a:rPr lang="en-US" altLang="en-US" sz="1400" b="0"/>
              <a:pPr eaLnBrk="1" hangingPunct="1"/>
              <a:t>7</a:t>
            </a:fld>
            <a:endParaRPr lang="en-US" altLang="en-US" sz="1400" b="0"/>
          </a:p>
        </p:txBody>
      </p:sp>
      <p:sp>
        <p:nvSpPr>
          <p:cNvPr id="8195" name="Rectangle 1026">
            <a:extLst>
              <a:ext uri="{FF2B5EF4-FFF2-40B4-BE49-F238E27FC236}">
                <a16:creationId xmlns:a16="http://schemas.microsoft.com/office/drawing/2014/main" id="{DA6C5C02-D920-4D52-8C59-8F3FF2656F2B}"/>
              </a:ext>
            </a:extLst>
          </p:cNvPr>
          <p:cNvSpPr>
            <a:spLocks noGrp="1" noChangeArrowheads="1"/>
          </p:cNvSpPr>
          <p:nvPr>
            <p:ph type="title"/>
          </p:nvPr>
        </p:nvSpPr>
        <p:spPr>
          <a:xfrm>
            <a:off x="457200" y="152400"/>
            <a:ext cx="8229600" cy="990600"/>
          </a:xfrm>
          <a:solidFill>
            <a:srgbClr val="6CA55F"/>
          </a:solidFill>
          <a:ln w="28575">
            <a:solidFill>
              <a:schemeClr val="tx1"/>
            </a:solidFill>
            <a:miter lim="800000"/>
            <a:headEnd/>
            <a:tailEnd/>
          </a:ln>
        </p:spPr>
        <p:txBody>
          <a:bodyPr/>
          <a:lstStyle/>
          <a:p>
            <a:pPr eaLnBrk="1" hangingPunct="1"/>
            <a:r>
              <a:rPr lang="en-US" altLang="en-US" sz="3200" b="1"/>
              <a:t>KERATIN</a:t>
            </a:r>
          </a:p>
        </p:txBody>
      </p:sp>
      <p:sp>
        <p:nvSpPr>
          <p:cNvPr id="78851" name="Rectangle 1027">
            <a:extLst>
              <a:ext uri="{FF2B5EF4-FFF2-40B4-BE49-F238E27FC236}">
                <a16:creationId xmlns:a16="http://schemas.microsoft.com/office/drawing/2014/main" id="{A60B509C-B4F3-46AE-96FE-66924A8CDF8C}"/>
              </a:ext>
            </a:extLst>
          </p:cNvPr>
          <p:cNvSpPr>
            <a:spLocks noGrp="1" noChangeArrowheads="1"/>
          </p:cNvSpPr>
          <p:nvPr>
            <p:ph type="body" idx="1"/>
          </p:nvPr>
        </p:nvSpPr>
        <p:spPr>
          <a:xfrm>
            <a:off x="457200" y="1371600"/>
            <a:ext cx="8229600" cy="4525963"/>
          </a:xfrm>
        </p:spPr>
        <p:txBody>
          <a:bodyPr/>
          <a:lstStyle/>
          <a:p>
            <a:pPr lvl="1" eaLnBrk="1" hangingPunct="1">
              <a:buFont typeface="Wingdings" panose="05000000000000000000" pitchFamily="2" charset="2"/>
              <a:buChar char="q"/>
            </a:pPr>
            <a:r>
              <a:rPr lang="en-US" altLang="en-US" b="1"/>
              <a:t>The body coverings of mammals, birds, and reptiles are all made of the same material, </a:t>
            </a:r>
            <a:r>
              <a:rPr lang="en-US" altLang="en-US" b="1">
                <a:solidFill>
                  <a:srgbClr val="6CA55F"/>
                </a:solidFill>
              </a:rPr>
              <a:t>keratin</a:t>
            </a:r>
            <a:r>
              <a:rPr lang="en-US" altLang="en-US" b="1"/>
              <a:t>, a tough protein that does not dissolve in water (is </a:t>
            </a:r>
            <a:r>
              <a:rPr lang="en-US" altLang="en-US" b="1">
                <a:solidFill>
                  <a:srgbClr val="6CA55F"/>
                </a:solidFill>
              </a:rPr>
              <a:t>insoluble</a:t>
            </a:r>
            <a:r>
              <a:rPr lang="en-US" altLang="en-US" b="1"/>
              <a:t>)</a:t>
            </a:r>
          </a:p>
          <a:p>
            <a:pPr lvl="1" eaLnBrk="1" hangingPunct="1">
              <a:buFont typeface="Wingdings" panose="05000000000000000000" pitchFamily="2" charset="2"/>
              <a:buNone/>
            </a:pPr>
            <a:r>
              <a:rPr lang="en-US" altLang="en-US" b="1"/>
              <a:t>Keratin</a:t>
            </a:r>
          </a:p>
          <a:p>
            <a:pPr lvl="1" eaLnBrk="1" hangingPunct="1">
              <a:buFont typeface="Wingdings" panose="05000000000000000000" pitchFamily="2" charset="2"/>
              <a:buChar char="q"/>
            </a:pPr>
            <a:r>
              <a:rPr lang="en-US" altLang="en-US" b="1"/>
              <a:t> takes on different forms: fur, feathers, scales, horns, nails, and claws</a:t>
            </a:r>
          </a:p>
          <a:p>
            <a:pPr lvl="1" eaLnBrk="1" hangingPunct="1">
              <a:buFont typeface="Wingdings" panose="05000000000000000000" pitchFamily="2" charset="2"/>
              <a:buChar char="q"/>
            </a:pPr>
            <a:r>
              <a:rPr lang="en-US" altLang="en-US" b="1">
                <a:solidFill>
                  <a:srgbClr val="6CA55F"/>
                </a:solidFill>
              </a:rPr>
              <a:t> </a:t>
            </a:r>
            <a:r>
              <a:rPr lang="en-US" altLang="en-US" b="1"/>
              <a:t>serves different functions: insulation, waterproofing, defense against predators.</a:t>
            </a:r>
          </a:p>
          <a:p>
            <a:pPr lvl="1" eaLnBrk="1" hangingPunct="1">
              <a:buFont typeface="Wingdings" panose="05000000000000000000" pitchFamily="2" charset="2"/>
              <a:buNone/>
            </a:pPr>
            <a:endParaRPr lang="en-US" altLang="en-US" sz="3200">
              <a:solidFill>
                <a:srgbClr val="6CA55F"/>
              </a:solidFill>
            </a:endParaRP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a:extLst>
              <a:ext uri="{FF2B5EF4-FFF2-40B4-BE49-F238E27FC236}">
                <a16:creationId xmlns:a16="http://schemas.microsoft.com/office/drawing/2014/main" id="{C3343C08-A232-49A8-824B-924727779D72}"/>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037E936B-BC8D-405F-A2B5-D038AE5BC24E}" type="slidenum">
              <a:rPr lang="en-US" altLang="en-US" sz="1400" b="0"/>
              <a:pPr eaLnBrk="1" hangingPunct="1"/>
              <a:t>70</a:t>
            </a:fld>
            <a:endParaRPr lang="en-US" altLang="en-US" sz="1400" b="0"/>
          </a:p>
        </p:txBody>
      </p:sp>
      <p:sp>
        <p:nvSpPr>
          <p:cNvPr id="69635" name="Rectangle 3">
            <a:extLst>
              <a:ext uri="{FF2B5EF4-FFF2-40B4-BE49-F238E27FC236}">
                <a16:creationId xmlns:a16="http://schemas.microsoft.com/office/drawing/2014/main" id="{6BACCA9E-02BD-4AD7-A16B-BBDCB50D2A83}"/>
              </a:ext>
            </a:extLst>
          </p:cNvPr>
          <p:cNvSpPr>
            <a:spLocks noGrp="1" noChangeArrowheads="1"/>
          </p:cNvSpPr>
          <p:nvPr>
            <p:ph type="body" idx="1"/>
          </p:nvPr>
        </p:nvSpPr>
        <p:spPr>
          <a:xfrm>
            <a:off x="457200" y="228600"/>
            <a:ext cx="8229600" cy="6324600"/>
          </a:xfrm>
        </p:spPr>
        <p:txBody>
          <a:bodyPr/>
          <a:lstStyle/>
          <a:p>
            <a:pPr eaLnBrk="1" hangingPunct="1">
              <a:lnSpc>
                <a:spcPct val="80000"/>
              </a:lnSpc>
              <a:buFont typeface="Wingdings" panose="05000000000000000000" pitchFamily="2" charset="2"/>
              <a:buChar char="q"/>
            </a:pPr>
            <a:r>
              <a:rPr lang="en-US" altLang="en-US" sz="2400" b="1">
                <a:cs typeface="Arial" panose="020B0604020202020204" pitchFamily="34" charset="0"/>
              </a:rPr>
              <a:t>Examine a feather, noting that part of the feather is equivalent to fluff fur. In addition to providing lift for flight, the long part of the feather guards the down (fluff) at the base from getting wet. In some water birds, the feathers even hook together to provide greater protection against water getting through.</a:t>
            </a:r>
          </a:p>
          <a:p>
            <a:pPr eaLnBrk="1" hangingPunct="1">
              <a:lnSpc>
                <a:spcPct val="80000"/>
              </a:lnSpc>
              <a:buFont typeface="Wingdings" panose="05000000000000000000" pitchFamily="2" charset="2"/>
              <a:buChar char="q"/>
            </a:pPr>
            <a:endParaRPr lang="en-US" altLang="en-US" sz="2400" b="1">
              <a:cs typeface="Arial" panose="020B0604020202020204" pitchFamily="34" charset="0"/>
            </a:endParaRPr>
          </a:p>
          <a:p>
            <a:pPr eaLnBrk="1" hangingPunct="1">
              <a:lnSpc>
                <a:spcPct val="80000"/>
              </a:lnSpc>
              <a:buFont typeface="Wingdings" panose="05000000000000000000" pitchFamily="2" charset="2"/>
              <a:buChar char="q"/>
            </a:pPr>
            <a:r>
              <a:rPr lang="en-US" altLang="en-US" sz="2400" b="1">
                <a:cs typeface="Arial" panose="020B0604020202020204" pitchFamily="34" charset="0"/>
              </a:rPr>
              <a:t>Establish a temperature curve for the blubber sample just as you did for the three fur samples. </a:t>
            </a:r>
          </a:p>
          <a:p>
            <a:pPr eaLnBrk="1" hangingPunct="1">
              <a:lnSpc>
                <a:spcPct val="80000"/>
              </a:lnSpc>
              <a:buFont typeface="Wingdings" panose="05000000000000000000" pitchFamily="2" charset="2"/>
              <a:buNone/>
            </a:pPr>
            <a:r>
              <a:rPr lang="en-US" altLang="en-US" sz="2400" b="1">
                <a:cs typeface="Arial" panose="020B0604020202020204" pitchFamily="34" charset="0"/>
              </a:rPr>
              <a:t> </a:t>
            </a:r>
          </a:p>
          <a:p>
            <a:pPr eaLnBrk="1" hangingPunct="1">
              <a:lnSpc>
                <a:spcPct val="80000"/>
              </a:lnSpc>
              <a:buFont typeface="Wingdings" panose="05000000000000000000" pitchFamily="2" charset="2"/>
              <a:buNone/>
            </a:pPr>
            <a:r>
              <a:rPr lang="en-US" altLang="en-US" sz="2400" b="1">
                <a:cs typeface="Arial" panose="020B0604020202020204" pitchFamily="34" charset="0"/>
              </a:rPr>
              <a:t>Blubber too has good insulating power, and mammals that live in the water, particularly in cold regions, utilize </a:t>
            </a:r>
            <a:r>
              <a:rPr lang="en-US" altLang="en-US" sz="2400" b="1">
                <a:solidFill>
                  <a:srgbClr val="FF6600"/>
                </a:solidFill>
                <a:cs typeface="Arial" panose="020B0604020202020204" pitchFamily="34" charset="0"/>
              </a:rPr>
              <a:t>blubber</a:t>
            </a:r>
            <a:r>
              <a:rPr lang="en-US" altLang="en-US" sz="2400" b="1">
                <a:cs typeface="Arial" panose="020B0604020202020204" pitchFamily="34" charset="0"/>
              </a:rPr>
              <a:t> (a fat layer just under the skin) for insulation.</a:t>
            </a:r>
          </a:p>
          <a:p>
            <a:pPr eaLnBrk="1" hangingPunct="1">
              <a:lnSpc>
                <a:spcPct val="80000"/>
              </a:lnSpc>
            </a:pPr>
            <a:endParaRPr lang="en-US" altLang="en-US" sz="240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Slide Number Placeholder 5">
            <a:extLst>
              <a:ext uri="{FF2B5EF4-FFF2-40B4-BE49-F238E27FC236}">
                <a16:creationId xmlns:a16="http://schemas.microsoft.com/office/drawing/2014/main" id="{F195F81C-0EA8-49FE-995D-F2B28B1869C1}"/>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4D4A87A3-193C-4506-B884-8B61677C467B}" type="slidenum">
              <a:rPr lang="en-US" altLang="en-US" sz="1400" b="0"/>
              <a:pPr eaLnBrk="1" hangingPunct="1"/>
              <a:t>71</a:t>
            </a:fld>
            <a:endParaRPr lang="en-US" altLang="en-US" sz="1400" b="0"/>
          </a:p>
        </p:txBody>
      </p:sp>
      <p:sp>
        <p:nvSpPr>
          <p:cNvPr id="73731" name="Rectangle 3">
            <a:extLst>
              <a:ext uri="{FF2B5EF4-FFF2-40B4-BE49-F238E27FC236}">
                <a16:creationId xmlns:a16="http://schemas.microsoft.com/office/drawing/2014/main" id="{FE3C9593-2696-4F6B-868E-DFC8BF6CF344}"/>
              </a:ext>
            </a:extLst>
          </p:cNvPr>
          <p:cNvSpPr>
            <a:spLocks noGrp="1" noChangeArrowheads="1"/>
          </p:cNvSpPr>
          <p:nvPr>
            <p:ph type="body" idx="1"/>
          </p:nvPr>
        </p:nvSpPr>
        <p:spPr>
          <a:xfrm>
            <a:off x="381000" y="381000"/>
            <a:ext cx="8229600" cy="2362200"/>
          </a:xfrm>
        </p:spPr>
        <p:txBody>
          <a:bodyPr/>
          <a:lstStyle/>
          <a:p>
            <a:pPr eaLnBrk="1" hangingPunct="1">
              <a:lnSpc>
                <a:spcPct val="80000"/>
              </a:lnSpc>
              <a:buFontTx/>
              <a:buNone/>
            </a:pPr>
            <a:r>
              <a:rPr lang="en-US" altLang="en-US" sz="2400" b="1">
                <a:cs typeface="Arial" panose="020B0604020202020204" pitchFamily="34" charset="0"/>
              </a:rPr>
              <a:t>Answer the following questions:</a:t>
            </a:r>
          </a:p>
          <a:p>
            <a:pPr eaLnBrk="1" hangingPunct="1">
              <a:lnSpc>
                <a:spcPct val="80000"/>
              </a:lnSpc>
              <a:buFontTx/>
              <a:buNone/>
            </a:pPr>
            <a:endParaRPr lang="en-US" altLang="en-US" sz="2400" b="1">
              <a:cs typeface="Arial" panose="020B0604020202020204" pitchFamily="34" charset="0"/>
            </a:endParaRPr>
          </a:p>
          <a:p>
            <a:pPr eaLnBrk="1" hangingPunct="1">
              <a:lnSpc>
                <a:spcPct val="80000"/>
              </a:lnSpc>
              <a:buFontTx/>
              <a:buNone/>
            </a:pPr>
            <a:r>
              <a:rPr lang="en-US" altLang="en-US" sz="2400" b="1">
                <a:cs typeface="Arial" panose="020B0604020202020204" pitchFamily="34" charset="0"/>
              </a:rPr>
              <a:t>Q1: Why do mammals in cold waters utilize a blubber layer for insulation?</a:t>
            </a:r>
          </a:p>
          <a:p>
            <a:pPr algn="ctr" eaLnBrk="1" hangingPunct="1">
              <a:lnSpc>
                <a:spcPct val="80000"/>
              </a:lnSpc>
              <a:buFontTx/>
              <a:buNone/>
            </a:pPr>
            <a:r>
              <a:rPr lang="en-US" altLang="en-US" sz="2400" b="1">
                <a:solidFill>
                  <a:srgbClr val="FF6600"/>
                </a:solidFill>
                <a:cs typeface="Arial" panose="020B0604020202020204" pitchFamily="34" charset="0"/>
              </a:rPr>
              <a:t>Stop!!! The Answer is Next!</a:t>
            </a:r>
          </a:p>
          <a:p>
            <a:pPr eaLnBrk="1" hangingPunct="1">
              <a:lnSpc>
                <a:spcPct val="80000"/>
              </a:lnSpc>
              <a:buFontTx/>
              <a:buNone/>
            </a:pPr>
            <a:r>
              <a:rPr lang="en-US" altLang="en-US" sz="2400" b="1">
                <a:cs typeface="Arial" panose="020B0604020202020204" pitchFamily="34" charset="0"/>
              </a:rPr>
              <a:t>  </a:t>
            </a:r>
          </a:p>
        </p:txBody>
      </p:sp>
      <p:sp>
        <p:nvSpPr>
          <p:cNvPr id="70662" name="Rectangle 6">
            <a:extLst>
              <a:ext uri="{FF2B5EF4-FFF2-40B4-BE49-F238E27FC236}">
                <a16:creationId xmlns:a16="http://schemas.microsoft.com/office/drawing/2014/main" id="{18EA055C-E262-4AA8-B081-9D73E7B7360E}"/>
              </a:ext>
            </a:extLst>
          </p:cNvPr>
          <p:cNvSpPr>
            <a:spLocks noChangeArrowheads="1"/>
          </p:cNvSpPr>
          <p:nvPr/>
        </p:nvSpPr>
        <p:spPr bwMode="auto">
          <a:xfrm>
            <a:off x="228600" y="4343400"/>
            <a:ext cx="82296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pPr>
            <a:r>
              <a:rPr lang="en-US" altLang="en-US" sz="2400"/>
              <a:t>Q2: If blubber is such a great insulation, why do not all mammals use it?</a:t>
            </a:r>
            <a:endParaRPr lang="en-US" altLang="en-US" sz="2400">
              <a:solidFill>
                <a:srgbClr val="FF9900"/>
              </a:solidFill>
            </a:endParaRPr>
          </a:p>
          <a:p>
            <a:pPr algn="ctr" eaLnBrk="1" hangingPunct="1">
              <a:lnSpc>
                <a:spcPct val="80000"/>
              </a:lnSpc>
              <a:spcBef>
                <a:spcPct val="50000"/>
              </a:spcBef>
            </a:pPr>
            <a:r>
              <a:rPr lang="en-US" altLang="en-US" sz="2400">
                <a:solidFill>
                  <a:srgbClr val="FF6600"/>
                </a:solidFill>
              </a:rPr>
              <a:t>Stop!!! The Answer is Next!</a:t>
            </a:r>
          </a:p>
          <a:p>
            <a:pPr eaLnBrk="1" hangingPunct="1">
              <a:lnSpc>
                <a:spcPct val="80000"/>
              </a:lnSpc>
              <a:spcBef>
                <a:spcPct val="50000"/>
              </a:spcBef>
            </a:pPr>
            <a:endParaRPr lang="en-US" altLang="en-US" sz="2400"/>
          </a:p>
          <a:p>
            <a:pPr eaLnBrk="1" hangingPunct="1">
              <a:lnSpc>
                <a:spcPct val="80000"/>
              </a:lnSpc>
              <a:spcBef>
                <a:spcPct val="50000"/>
              </a:spcBef>
            </a:pPr>
            <a:endParaRPr lang="en-US" altLang="en-US" sz="1800" b="0"/>
          </a:p>
        </p:txBody>
      </p:sp>
      <p:sp>
        <p:nvSpPr>
          <p:cNvPr id="70663" name="Rectangle 7">
            <a:extLst>
              <a:ext uri="{FF2B5EF4-FFF2-40B4-BE49-F238E27FC236}">
                <a16:creationId xmlns:a16="http://schemas.microsoft.com/office/drawing/2014/main" id="{ABB90D7F-E99E-4442-99CB-BB9BC7C12B9B}"/>
              </a:ext>
            </a:extLst>
          </p:cNvPr>
          <p:cNvSpPr>
            <a:spLocks noChangeArrowheads="1"/>
          </p:cNvSpPr>
          <p:nvPr/>
        </p:nvSpPr>
        <p:spPr bwMode="auto">
          <a:xfrm>
            <a:off x="304800" y="2895600"/>
            <a:ext cx="866298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r>
              <a:rPr lang="en-US" altLang="zh-CN" sz="2400">
                <a:solidFill>
                  <a:srgbClr val="FF6600"/>
                </a:solidFill>
                <a:ea typeface="SimSun" panose="02010600030101010101" pitchFamily="2" charset="-122"/>
              </a:rPr>
              <a:t>A1: The fur of many aquatic mammals does not provide </a:t>
            </a:r>
          </a:p>
          <a:p>
            <a:pPr eaLnBrk="1" hangingPunct="1">
              <a:lnSpc>
                <a:spcPct val="80000"/>
              </a:lnSpc>
              <a:spcBef>
                <a:spcPct val="20000"/>
              </a:spcBef>
            </a:pPr>
            <a:r>
              <a:rPr lang="en-US" altLang="zh-CN" sz="2400">
                <a:solidFill>
                  <a:srgbClr val="FF6600"/>
                </a:solidFill>
                <a:ea typeface="SimSun" panose="02010600030101010101" pitchFamily="2" charset="-122"/>
              </a:rPr>
              <a:t>good insulating power, as it is wet much of the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anim calcmode="lin" valueType="num">
                                      <p:cBhvr additive="base">
                                        <p:cTn id="7" dur="500" fill="hold"/>
                                        <p:tgtEl>
                                          <p:spTgt spid="70663"/>
                                        </p:tgtEl>
                                        <p:attrNameLst>
                                          <p:attrName>ppt_x</p:attrName>
                                        </p:attrNameLst>
                                      </p:cBhvr>
                                      <p:tavLst>
                                        <p:tav tm="0">
                                          <p:val>
                                            <p:strVal val="0-#ppt_w/2"/>
                                          </p:val>
                                        </p:tav>
                                        <p:tav tm="100000">
                                          <p:val>
                                            <p:strVal val="#ppt_x"/>
                                          </p:val>
                                        </p:tav>
                                      </p:tavLst>
                                    </p:anim>
                                    <p:anim calcmode="lin" valueType="num">
                                      <p:cBhvr additive="base">
                                        <p:cTn id="8" dur="500" fill="hold"/>
                                        <p:tgtEl>
                                          <p:spTgt spid="706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62"/>
                                        </p:tgtEl>
                                        <p:attrNameLst>
                                          <p:attrName>style.visibility</p:attrName>
                                        </p:attrNameLst>
                                      </p:cBhvr>
                                      <p:to>
                                        <p:strVal val="visible"/>
                                      </p:to>
                                    </p:set>
                                    <p:anim calcmode="lin" valueType="num">
                                      <p:cBhvr additive="base">
                                        <p:cTn id="13" dur="500" fill="hold"/>
                                        <p:tgtEl>
                                          <p:spTgt spid="70662"/>
                                        </p:tgtEl>
                                        <p:attrNameLst>
                                          <p:attrName>ppt_x</p:attrName>
                                        </p:attrNameLst>
                                      </p:cBhvr>
                                      <p:tavLst>
                                        <p:tav tm="0">
                                          <p:val>
                                            <p:strVal val="0-#ppt_w/2"/>
                                          </p:val>
                                        </p:tav>
                                        <p:tav tm="100000">
                                          <p:val>
                                            <p:strVal val="#ppt_x"/>
                                          </p:val>
                                        </p:tav>
                                      </p:tavLst>
                                    </p:anim>
                                    <p:anim calcmode="lin" valueType="num">
                                      <p:cBhvr additive="base">
                                        <p:cTn id="14" dur="500" fill="hold"/>
                                        <p:tgtEl>
                                          <p:spTgt spid="706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autoUpdateAnimBg="0"/>
      <p:bldP spid="70663"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a:extLst>
              <a:ext uri="{FF2B5EF4-FFF2-40B4-BE49-F238E27FC236}">
                <a16:creationId xmlns:a16="http://schemas.microsoft.com/office/drawing/2014/main" id="{B0B6ADBB-DC62-4CE2-AAE7-4EE3ED27A27D}"/>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A7B3A0C9-D17B-4AB3-882E-8D3650B75442}" type="slidenum">
              <a:rPr lang="en-US" altLang="en-US" sz="1400" b="0"/>
              <a:pPr eaLnBrk="1" hangingPunct="1"/>
              <a:t>72</a:t>
            </a:fld>
            <a:endParaRPr lang="en-US" altLang="en-US" sz="1400" b="0"/>
          </a:p>
        </p:txBody>
      </p:sp>
      <p:sp>
        <p:nvSpPr>
          <p:cNvPr id="74755" name="Rectangle 1028">
            <a:extLst>
              <a:ext uri="{FF2B5EF4-FFF2-40B4-BE49-F238E27FC236}">
                <a16:creationId xmlns:a16="http://schemas.microsoft.com/office/drawing/2014/main" id="{F6286388-7C65-4610-9C89-512CA7703E61}"/>
              </a:ext>
            </a:extLst>
          </p:cNvPr>
          <p:cNvSpPr>
            <a:spLocks noChangeArrowheads="1"/>
          </p:cNvSpPr>
          <p:nvPr/>
        </p:nvSpPr>
        <p:spPr bwMode="auto">
          <a:xfrm>
            <a:off x="0" y="685800"/>
            <a:ext cx="91440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pPr>
            <a:r>
              <a:rPr lang="en-US" altLang="zh-CN" sz="2400">
                <a:solidFill>
                  <a:srgbClr val="FF6600"/>
                </a:solidFill>
                <a:ea typeface="SimSun" panose="02010600030101010101" pitchFamily="2" charset="-122"/>
              </a:rPr>
              <a:t> A2: Blubber or fat is problematic for two reasons. </a:t>
            </a:r>
          </a:p>
          <a:p>
            <a:pPr eaLnBrk="1" hangingPunct="1">
              <a:lnSpc>
                <a:spcPct val="80000"/>
              </a:lnSpc>
              <a:spcBef>
                <a:spcPct val="50000"/>
              </a:spcBef>
            </a:pPr>
            <a:r>
              <a:rPr lang="en-US" altLang="zh-CN" sz="2400">
                <a:solidFill>
                  <a:srgbClr val="FF6600"/>
                </a:solidFill>
                <a:ea typeface="SimSun" panose="02010600030101010101" pitchFamily="2" charset="-122"/>
              </a:rPr>
              <a:t>	1. Unlike fur, it cannot be shed during the summer when temperatures are warmer.</a:t>
            </a:r>
          </a:p>
          <a:p>
            <a:pPr eaLnBrk="1" hangingPunct="1">
              <a:lnSpc>
                <a:spcPct val="80000"/>
              </a:lnSpc>
              <a:spcBef>
                <a:spcPct val="50000"/>
              </a:spcBef>
            </a:pPr>
            <a:r>
              <a:rPr lang="en-US" altLang="zh-CN" sz="2400">
                <a:solidFill>
                  <a:srgbClr val="FF6600"/>
                </a:solidFill>
                <a:ea typeface="SimSun" panose="02010600030101010101" pitchFamily="2" charset="-122"/>
              </a:rPr>
              <a:t>	 2. A fat layer is not dependable, as it is metabolized (broken down) when the body needs energy to do work.</a:t>
            </a:r>
          </a:p>
          <a:p>
            <a:pPr eaLnBrk="1" hangingPunct="1">
              <a:lnSpc>
                <a:spcPct val="80000"/>
              </a:lnSpc>
              <a:spcBef>
                <a:spcPct val="50000"/>
              </a:spcBef>
            </a:pPr>
            <a:r>
              <a:rPr lang="en-US" altLang="zh-CN" sz="2400">
                <a:solidFill>
                  <a:srgbClr val="FF6600"/>
                </a:solidFill>
                <a:ea typeface="SimSun" panose="02010600030101010101" pitchFamily="2" charset="-122"/>
              </a:rPr>
              <a:t> </a:t>
            </a:r>
            <a:endParaRPr lang="en-US" altLang="en-US" sz="2400">
              <a:solidFill>
                <a:srgbClr val="FF6600"/>
              </a:solidFill>
            </a:endParaRPr>
          </a:p>
          <a:p>
            <a:pPr eaLnBrk="1" hangingPunct="1">
              <a:lnSpc>
                <a:spcPct val="80000"/>
              </a:lnSpc>
              <a:spcBef>
                <a:spcPct val="50000"/>
              </a:spcBef>
            </a:pPr>
            <a:endParaRPr lang="en-US" altLang="en-US" sz="2400">
              <a:solidFill>
                <a:srgbClr val="FF6600"/>
              </a:solidFill>
            </a:endParaRPr>
          </a:p>
        </p:txBody>
      </p:sp>
      <p:sp>
        <p:nvSpPr>
          <p:cNvPr id="96261" name="Rectangle 1029">
            <a:extLst>
              <a:ext uri="{FF2B5EF4-FFF2-40B4-BE49-F238E27FC236}">
                <a16:creationId xmlns:a16="http://schemas.microsoft.com/office/drawing/2014/main" id="{A7DB2EF7-3713-4EFB-B4EC-0BA055746621}"/>
              </a:ext>
            </a:extLst>
          </p:cNvPr>
          <p:cNvSpPr>
            <a:spLocks noChangeArrowheads="1"/>
          </p:cNvSpPr>
          <p:nvPr/>
        </p:nvSpPr>
        <p:spPr bwMode="auto">
          <a:xfrm>
            <a:off x="152400" y="3886200"/>
            <a:ext cx="861060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en-US" altLang="en-US" sz="2400"/>
              <a:t> Q3: Where else in our lives do we see insulation?</a:t>
            </a:r>
          </a:p>
          <a:p>
            <a:pPr eaLnBrk="1" hangingPunct="1">
              <a:lnSpc>
                <a:spcPct val="90000"/>
              </a:lnSpc>
              <a:spcBef>
                <a:spcPct val="50000"/>
              </a:spcBef>
            </a:pPr>
            <a:endParaRPr lang="en-US" altLang="en-US" sz="2400"/>
          </a:p>
          <a:p>
            <a:pPr algn="ctr" eaLnBrk="1" hangingPunct="1">
              <a:lnSpc>
                <a:spcPct val="90000"/>
              </a:lnSpc>
              <a:spcBef>
                <a:spcPct val="50000"/>
              </a:spcBef>
            </a:pPr>
            <a:r>
              <a:rPr lang="en-US" altLang="en-US" sz="2400">
                <a:solidFill>
                  <a:srgbClr val="FF6600"/>
                </a:solidFill>
              </a:rPr>
              <a:t>The answer is on the next slide!!!</a:t>
            </a:r>
            <a:endParaRPr lang="en-US" altLang="zh-CN" sz="2400">
              <a:solidFill>
                <a:srgbClr val="FF6600"/>
              </a:solidFill>
              <a:ea typeface="SimSun" panose="02010600030101010101" pitchFamily="2" charset="-122"/>
            </a:endParaRPr>
          </a:p>
          <a:p>
            <a:pPr eaLnBrk="1" hangingPunct="1">
              <a:lnSpc>
                <a:spcPct val="90000"/>
              </a:lnSpc>
              <a:spcBef>
                <a:spcPct val="50000"/>
              </a:spcBef>
            </a:pPr>
            <a:endParaRPr lang="en-US" altLang="zh-CN" sz="2400">
              <a:solidFill>
                <a:srgbClr val="FF9900"/>
              </a:solidFill>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61"/>
                                        </p:tgtEl>
                                        <p:attrNameLst>
                                          <p:attrName>style.visibility</p:attrName>
                                        </p:attrNameLst>
                                      </p:cBhvr>
                                      <p:to>
                                        <p:strVal val="visible"/>
                                      </p:to>
                                    </p:set>
                                    <p:anim calcmode="lin" valueType="num">
                                      <p:cBhvr additive="base">
                                        <p:cTn id="7" dur="500" fill="hold"/>
                                        <p:tgtEl>
                                          <p:spTgt spid="96261"/>
                                        </p:tgtEl>
                                        <p:attrNameLst>
                                          <p:attrName>ppt_x</p:attrName>
                                        </p:attrNameLst>
                                      </p:cBhvr>
                                      <p:tavLst>
                                        <p:tav tm="0">
                                          <p:val>
                                            <p:strVal val="0-#ppt_w/2"/>
                                          </p:val>
                                        </p:tav>
                                        <p:tav tm="100000">
                                          <p:val>
                                            <p:strVal val="#ppt_x"/>
                                          </p:val>
                                        </p:tav>
                                      </p:tavLst>
                                    </p:anim>
                                    <p:anim calcmode="lin" valueType="num">
                                      <p:cBhvr additive="base">
                                        <p:cTn id="8" dur="500" fill="hold"/>
                                        <p:tgtEl>
                                          <p:spTgt spid="962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a:extLst>
              <a:ext uri="{FF2B5EF4-FFF2-40B4-BE49-F238E27FC236}">
                <a16:creationId xmlns:a16="http://schemas.microsoft.com/office/drawing/2014/main" id="{66712C74-7643-43C0-B6B7-3FAE1DB6D410}"/>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19ACF841-AB57-4A0F-8150-8BEF9743DBA4}" type="slidenum">
              <a:rPr lang="en-US" altLang="en-US" sz="1400" b="0"/>
              <a:pPr eaLnBrk="1" hangingPunct="1"/>
              <a:t>73</a:t>
            </a:fld>
            <a:endParaRPr lang="en-US" altLang="en-US" sz="1400" b="0"/>
          </a:p>
        </p:txBody>
      </p:sp>
      <p:sp>
        <p:nvSpPr>
          <p:cNvPr id="75779" name="Rectangle 3">
            <a:extLst>
              <a:ext uri="{FF2B5EF4-FFF2-40B4-BE49-F238E27FC236}">
                <a16:creationId xmlns:a16="http://schemas.microsoft.com/office/drawing/2014/main" id="{9D7D0C43-7B7F-425F-93DE-378B037ADA54}"/>
              </a:ext>
            </a:extLst>
          </p:cNvPr>
          <p:cNvSpPr>
            <a:spLocks noGrp="1" noChangeArrowheads="1"/>
          </p:cNvSpPr>
          <p:nvPr>
            <p:ph type="body" idx="1"/>
          </p:nvPr>
        </p:nvSpPr>
        <p:spPr>
          <a:xfrm>
            <a:off x="457200" y="914400"/>
            <a:ext cx="8229600" cy="5181600"/>
          </a:xfrm>
        </p:spPr>
        <p:txBody>
          <a:bodyPr/>
          <a:lstStyle/>
          <a:p>
            <a:pPr eaLnBrk="1" hangingPunct="1">
              <a:lnSpc>
                <a:spcPct val="90000"/>
              </a:lnSpc>
              <a:buFontTx/>
              <a:buNone/>
            </a:pPr>
            <a:r>
              <a:rPr lang="en-US" altLang="zh-CN" sz="2800" b="1">
                <a:solidFill>
                  <a:srgbClr val="FF6600"/>
                </a:solidFill>
                <a:ea typeface="SimSun" panose="02010600030101010101" pitchFamily="2" charset="-122"/>
              </a:rPr>
              <a:t>A3: We insulate the floors, walls, and ceilings in our homes. Our jackets, gloves, earmuffs, hats, and boots often have insulation. Sleeping bags and quilts have insulation. Stoves and refrigerators have insulation, as well. Coolers, too. There is a wall of insulation between the engine of a car and the passenger compartment. Remember, insulation can protect from both heat and cold, and in the case of human use, even sound.</a:t>
            </a:r>
            <a:endParaRPr lang="en-US" altLang="en-US" sz="2800" b="1">
              <a:solidFill>
                <a:srgbClr val="FF6600"/>
              </a:solidFill>
            </a:endParaRPr>
          </a:p>
          <a:p>
            <a:pPr eaLnBrk="1" hangingPunct="1">
              <a:lnSpc>
                <a:spcPct val="90000"/>
              </a:lnSpc>
              <a:buFontTx/>
              <a:buNone/>
            </a:pPr>
            <a:endParaRPr lang="en-US" altLang="en-US" sz="2800">
              <a:solidFill>
                <a:srgbClr val="FF6600"/>
              </a:solidFill>
            </a:endParaRPr>
          </a:p>
        </p:txBody>
      </p:sp>
      <p:sp>
        <p:nvSpPr>
          <p:cNvPr id="63494" name="AutoShape 6">
            <a:hlinkClick r:id="rId2" action="ppaction://hlinksldjump" highlightClick="1"/>
            <a:extLst>
              <a:ext uri="{FF2B5EF4-FFF2-40B4-BE49-F238E27FC236}">
                <a16:creationId xmlns:a16="http://schemas.microsoft.com/office/drawing/2014/main" id="{F5C5C5D0-5131-4726-BBF8-1840401DD3B5}"/>
              </a:ext>
            </a:extLst>
          </p:cNvPr>
          <p:cNvSpPr>
            <a:spLocks noChangeArrowheads="1"/>
          </p:cNvSpPr>
          <p:nvPr/>
        </p:nvSpPr>
        <p:spPr bwMode="auto">
          <a:xfrm>
            <a:off x="7924800" y="5867400"/>
            <a:ext cx="762000" cy="762000"/>
          </a:xfrm>
          <a:prstGeom prst="actionButtonHome">
            <a:avLst/>
          </a:prstGeom>
          <a:solidFill>
            <a:schemeClr val="bg1">
              <a:lumMod val="75000"/>
            </a:schemeClr>
          </a:solidFill>
          <a:ln w="9525">
            <a:solidFill>
              <a:schemeClr val="tx1"/>
            </a:solidFill>
            <a:miter lim="800000"/>
            <a:headEnd/>
            <a:tailEnd/>
          </a:ln>
          <a:effectLst/>
        </p:spPr>
        <p:txBody>
          <a:bodyPr wrap="none" anchor="ctr"/>
          <a:lstStyle/>
          <a:p>
            <a:pPr>
              <a:defRPr/>
            </a:pPr>
            <a:endParaRPr lang="en-US">
              <a:latin typeface="Arial" charset="0"/>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84A1-6986-433E-B5E9-3AFD6DE545A9}"/>
              </a:ext>
            </a:extLst>
          </p:cNvPr>
          <p:cNvSpPr>
            <a:spLocks noGrp="1"/>
          </p:cNvSpPr>
          <p:nvPr>
            <p:ph type="title"/>
          </p:nvPr>
        </p:nvSpPr>
        <p:spPr>
          <a:xfrm>
            <a:off x="457200" y="152400"/>
            <a:ext cx="8229600" cy="990600"/>
          </a:xfrm>
          <a:solidFill>
            <a:schemeClr val="accent2">
              <a:lumMod val="60000"/>
              <a:lumOff val="40000"/>
            </a:schemeClr>
          </a:solidFill>
          <a:ln w="28575">
            <a:solidFill>
              <a:schemeClr val="tx1"/>
            </a:solidFill>
          </a:ln>
        </p:spPr>
        <p:txBody>
          <a:bodyPr/>
          <a:lstStyle/>
          <a:p>
            <a:pPr eaLnBrk="1" hangingPunct="1">
              <a:defRPr/>
            </a:pPr>
            <a:r>
              <a:rPr lang="en-US" sz="3600" b="1" dirty="0">
                <a:solidFill>
                  <a:schemeClr val="tx1"/>
                </a:solidFill>
              </a:rPr>
              <a:t>Exercise 3. Keeping Warm</a:t>
            </a:r>
            <a:endParaRPr lang="en-US" dirty="0"/>
          </a:p>
        </p:txBody>
      </p:sp>
      <p:sp>
        <p:nvSpPr>
          <p:cNvPr id="76803" name="Content Placeholder 2">
            <a:extLst>
              <a:ext uri="{FF2B5EF4-FFF2-40B4-BE49-F238E27FC236}">
                <a16:creationId xmlns:a16="http://schemas.microsoft.com/office/drawing/2014/main" id="{6E9C9D90-82C7-45C7-AB23-1B2F0BBF75FA}"/>
              </a:ext>
            </a:extLst>
          </p:cNvPr>
          <p:cNvSpPr>
            <a:spLocks noGrp="1"/>
          </p:cNvSpPr>
          <p:nvPr>
            <p:ph idx="1"/>
          </p:nvPr>
        </p:nvSpPr>
        <p:spPr>
          <a:xfrm>
            <a:off x="457200" y="1371600"/>
            <a:ext cx="8229600" cy="4525963"/>
          </a:xfrm>
        </p:spPr>
        <p:txBody>
          <a:bodyPr/>
          <a:lstStyle/>
          <a:p>
            <a:pPr eaLnBrk="1" hangingPunct="1">
              <a:buFont typeface="Wingdings" panose="05000000000000000000" pitchFamily="2" charset="2"/>
              <a:buChar char="q"/>
            </a:pPr>
            <a:r>
              <a:rPr lang="en-US" altLang="en-US" sz="2400"/>
              <a:t> </a:t>
            </a:r>
            <a:r>
              <a:rPr lang="en-US" altLang="en-US" sz="2400" b="1"/>
              <a:t>Objective: </a:t>
            </a:r>
            <a:r>
              <a:rPr lang="en-US" altLang="en-US" sz="2400"/>
              <a:t>Under </a:t>
            </a:r>
            <a:r>
              <a:rPr lang="en-US" altLang="en-US" sz="2400" b="1">
                <a:solidFill>
                  <a:srgbClr val="FF66CC"/>
                </a:solidFill>
                <a:hlinkClick r:id="rId2" action="ppaction://hlinksldjump"/>
              </a:rPr>
              <a:t>Exercise 2 Insulation Power</a:t>
            </a:r>
            <a:r>
              <a:rPr lang="en-US" altLang="en-US" sz="2400" b="1"/>
              <a:t>,</a:t>
            </a:r>
            <a:r>
              <a:rPr lang="en-US" altLang="en-US" sz="2400"/>
              <a:t> students investigated how feathers, fur, and even blubber help animals to maintain a constant body temperature. In this exercise, they will explore the phenomenon of temperature.</a:t>
            </a:r>
          </a:p>
          <a:p>
            <a:pPr eaLnBrk="1" hangingPunct="1">
              <a:buFontTx/>
              <a:buNone/>
            </a:pPr>
            <a:r>
              <a:rPr lang="en-US" altLang="en-US" b="1"/>
              <a:t> </a:t>
            </a:r>
            <a:r>
              <a:rPr lang="en-US" altLang="en-US" sz="2400"/>
              <a:t> </a:t>
            </a:r>
          </a:p>
          <a:p>
            <a:pPr eaLnBrk="1" hangingPunct="1">
              <a:buFontTx/>
              <a:buNone/>
            </a:pPr>
            <a:r>
              <a:rPr lang="en-US" altLang="en-US" sz="2400"/>
              <a:t>Click a link below to go to a section of this exercise.</a:t>
            </a:r>
          </a:p>
          <a:p>
            <a:pPr eaLnBrk="1" hangingPunct="1">
              <a:buFont typeface="Wingdings" panose="05000000000000000000" pitchFamily="2" charset="2"/>
              <a:buChar char="q"/>
            </a:pPr>
            <a:r>
              <a:rPr lang="en-US" altLang="en-US" sz="2400"/>
              <a:t> </a:t>
            </a:r>
            <a:r>
              <a:rPr lang="en-US" altLang="en-US" sz="2400" b="1" u="sng"/>
              <a:t>Introduction</a:t>
            </a:r>
          </a:p>
          <a:p>
            <a:pPr eaLnBrk="1" hangingPunct="1">
              <a:buFont typeface="Wingdings" panose="05000000000000000000" pitchFamily="2" charset="2"/>
              <a:buChar char="q"/>
            </a:pPr>
            <a:r>
              <a:rPr lang="en-US" altLang="en-US" sz="2400" b="1" u="sng"/>
              <a:t>Exercise 3a. Conductivity vs Insulation</a:t>
            </a:r>
          </a:p>
          <a:p>
            <a:pPr eaLnBrk="1" hangingPunct="1">
              <a:buFont typeface="Wingdings" panose="05000000000000000000" pitchFamily="2" charset="2"/>
              <a:buChar char="q"/>
            </a:pPr>
            <a:r>
              <a:rPr lang="en-US" altLang="en-US" sz="2400" b="1" u="sng"/>
              <a:t>Exercise 3b. R-values</a:t>
            </a:r>
          </a:p>
        </p:txBody>
      </p:sp>
      <p:sp>
        <p:nvSpPr>
          <p:cNvPr id="76804" name="Slide Number Placeholder 3">
            <a:extLst>
              <a:ext uri="{FF2B5EF4-FFF2-40B4-BE49-F238E27FC236}">
                <a16:creationId xmlns:a16="http://schemas.microsoft.com/office/drawing/2014/main" id="{3C9667F6-AD44-4F4E-BD45-DA1D195B7699}"/>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48D094D7-0730-4731-B825-3E56F6BE9857}" type="slidenum">
              <a:rPr lang="en-US" altLang="en-US" sz="1400" b="0"/>
              <a:pPr eaLnBrk="1" hangingPunct="1"/>
              <a:t>74</a:t>
            </a:fld>
            <a:endParaRPr lang="en-US" altLang="en-US" sz="1400" b="0"/>
          </a:p>
        </p:txBody>
      </p:sp>
      <p:sp>
        <p:nvSpPr>
          <p:cNvPr id="5" name="Action Button: Forward or Next 4">
            <a:hlinkClick r:id="rId3" action="ppaction://hlinksldjump" highlightClick="1"/>
            <a:extLst>
              <a:ext uri="{FF2B5EF4-FFF2-40B4-BE49-F238E27FC236}">
                <a16:creationId xmlns:a16="http://schemas.microsoft.com/office/drawing/2014/main" id="{3E3C57C0-9DA9-4EEC-8E3F-1C1210837BBE}"/>
              </a:ext>
            </a:extLst>
          </p:cNvPr>
          <p:cNvSpPr/>
          <p:nvPr/>
        </p:nvSpPr>
        <p:spPr bwMode="auto">
          <a:xfrm>
            <a:off x="2971800" y="4267200"/>
            <a:ext cx="661988" cy="509588"/>
          </a:xfrm>
          <a:prstGeom prst="actionButtonForwardNex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cs typeface="+mn-cs"/>
            </a:endParaRPr>
          </a:p>
        </p:txBody>
      </p:sp>
      <p:sp>
        <p:nvSpPr>
          <p:cNvPr id="6" name="Action Button: Forward or Next 5">
            <a:hlinkClick r:id="rId4" action="ppaction://hlinksldjump" highlightClick="1"/>
            <a:extLst>
              <a:ext uri="{FF2B5EF4-FFF2-40B4-BE49-F238E27FC236}">
                <a16:creationId xmlns:a16="http://schemas.microsoft.com/office/drawing/2014/main" id="{C28D6026-56CB-40AE-AF1A-8D241AC952D4}"/>
              </a:ext>
            </a:extLst>
          </p:cNvPr>
          <p:cNvSpPr/>
          <p:nvPr/>
        </p:nvSpPr>
        <p:spPr bwMode="auto">
          <a:xfrm>
            <a:off x="6705600" y="4648200"/>
            <a:ext cx="661988" cy="509588"/>
          </a:xfrm>
          <a:prstGeom prst="actionButtonForwardNex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cs typeface="+mn-cs"/>
            </a:endParaRPr>
          </a:p>
        </p:txBody>
      </p:sp>
      <p:sp>
        <p:nvSpPr>
          <p:cNvPr id="7" name="Action Button: Forward or Next 6">
            <a:hlinkClick r:id="rId5" action="ppaction://hlinksldjump" highlightClick="1"/>
            <a:extLst>
              <a:ext uri="{FF2B5EF4-FFF2-40B4-BE49-F238E27FC236}">
                <a16:creationId xmlns:a16="http://schemas.microsoft.com/office/drawing/2014/main" id="{2B932359-4E82-415F-A5BC-E16E2EEB102A}"/>
              </a:ext>
            </a:extLst>
          </p:cNvPr>
          <p:cNvSpPr/>
          <p:nvPr/>
        </p:nvSpPr>
        <p:spPr bwMode="auto">
          <a:xfrm>
            <a:off x="4114800" y="5181600"/>
            <a:ext cx="661988" cy="509588"/>
          </a:xfrm>
          <a:prstGeom prst="actionButtonForwardNex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7CD5-5BE3-4075-AFDE-A815DB89C815}"/>
              </a:ext>
            </a:extLst>
          </p:cNvPr>
          <p:cNvSpPr>
            <a:spLocks noGrp="1"/>
          </p:cNvSpPr>
          <p:nvPr>
            <p:ph type="title"/>
          </p:nvPr>
        </p:nvSpPr>
        <p:spPr>
          <a:solidFill>
            <a:schemeClr val="accent2">
              <a:lumMod val="60000"/>
              <a:lumOff val="40000"/>
            </a:schemeClr>
          </a:solidFill>
          <a:ln w="28575">
            <a:solidFill>
              <a:schemeClr val="tx1"/>
            </a:solidFill>
          </a:ln>
        </p:spPr>
        <p:txBody>
          <a:bodyPr/>
          <a:lstStyle/>
          <a:p>
            <a:pPr eaLnBrk="1" hangingPunct="1">
              <a:defRPr/>
            </a:pPr>
            <a:r>
              <a:rPr lang="en-US" b="1" dirty="0"/>
              <a:t>Introduction</a:t>
            </a:r>
          </a:p>
        </p:txBody>
      </p:sp>
      <p:sp>
        <p:nvSpPr>
          <p:cNvPr id="3" name="Content Placeholder 2">
            <a:extLst>
              <a:ext uri="{FF2B5EF4-FFF2-40B4-BE49-F238E27FC236}">
                <a16:creationId xmlns:a16="http://schemas.microsoft.com/office/drawing/2014/main" id="{7A9EB1A7-B6E7-4063-84CA-5890F5B631E1}"/>
              </a:ext>
            </a:extLst>
          </p:cNvPr>
          <p:cNvSpPr>
            <a:spLocks noGrp="1"/>
          </p:cNvSpPr>
          <p:nvPr>
            <p:ph idx="1"/>
          </p:nvPr>
        </p:nvSpPr>
        <p:spPr/>
        <p:txBody>
          <a:bodyPr/>
          <a:lstStyle/>
          <a:p>
            <a:pPr eaLnBrk="1" hangingPunct="1">
              <a:buFontTx/>
              <a:buNone/>
              <a:defRPr/>
            </a:pPr>
            <a:r>
              <a:rPr lang="en-US" sz="2800" b="1" dirty="0"/>
              <a:t>Temperature:</a:t>
            </a:r>
            <a:endParaRPr lang="en-US" sz="2800" dirty="0"/>
          </a:p>
          <a:p>
            <a:pPr eaLnBrk="1" hangingPunct="1">
              <a:defRPr/>
            </a:pPr>
            <a:r>
              <a:rPr lang="en-US" sz="2800" dirty="0"/>
              <a:t>If you place your hand against your forehead, it feels warm.  If you place your hand on your desktop, it feels cool.  We can express this fact by saying that the ‘</a:t>
            </a:r>
            <a:r>
              <a:rPr lang="en-US" sz="2800" b="1" dirty="0">
                <a:solidFill>
                  <a:schemeClr val="accent2">
                    <a:lumMod val="60000"/>
                    <a:lumOff val="40000"/>
                  </a:schemeClr>
                </a:solidFill>
              </a:rPr>
              <a:t>temperature</a:t>
            </a:r>
            <a:r>
              <a:rPr lang="en-US" sz="2800" dirty="0"/>
              <a:t>’ of your skin is greater than the temperature of your desk.   We can even confirm this fact by measuring the temperature of these two objects with a thermometer.  But what </a:t>
            </a:r>
            <a:r>
              <a:rPr lang="en-US" sz="2800" i="1" dirty="0"/>
              <a:t>is</a:t>
            </a:r>
            <a:r>
              <a:rPr lang="en-US" sz="2800" dirty="0"/>
              <a:t> temperature exactly?  </a:t>
            </a:r>
          </a:p>
          <a:p>
            <a:pPr eaLnBrk="1" hangingPunct="1">
              <a:defRPr/>
            </a:pPr>
            <a:endParaRPr lang="en-US" dirty="0"/>
          </a:p>
        </p:txBody>
      </p:sp>
      <p:sp>
        <p:nvSpPr>
          <p:cNvPr id="77828" name="Slide Number Placeholder 3">
            <a:extLst>
              <a:ext uri="{FF2B5EF4-FFF2-40B4-BE49-F238E27FC236}">
                <a16:creationId xmlns:a16="http://schemas.microsoft.com/office/drawing/2014/main" id="{729B9EF7-44A0-402C-ACA2-71836EEB0A5D}"/>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936EB887-26B4-45E8-BFBF-21E022964F8D}" type="slidenum">
              <a:rPr lang="en-US" altLang="en-US" sz="1400" b="0"/>
              <a:pPr eaLnBrk="1" hangingPunct="1"/>
              <a:t>75</a:t>
            </a:fld>
            <a:endParaRPr lang="en-US" altLang="en-US" sz="14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E9EF-D799-4233-B798-1EA078B5D0ED}"/>
              </a:ext>
            </a:extLst>
          </p:cNvPr>
          <p:cNvSpPr>
            <a:spLocks noGrp="1"/>
          </p:cNvSpPr>
          <p:nvPr>
            <p:ph type="title"/>
          </p:nvPr>
        </p:nvSpPr>
        <p:spPr>
          <a:solidFill>
            <a:schemeClr val="accent2">
              <a:lumMod val="60000"/>
              <a:lumOff val="40000"/>
            </a:schemeClr>
          </a:solidFill>
          <a:ln w="28575">
            <a:solidFill>
              <a:schemeClr val="tx1"/>
            </a:solidFill>
          </a:ln>
        </p:spPr>
        <p:txBody>
          <a:bodyPr/>
          <a:lstStyle/>
          <a:p>
            <a:pPr eaLnBrk="1" hangingPunct="1">
              <a:defRPr/>
            </a:pPr>
            <a:r>
              <a:rPr lang="en-US" b="1" dirty="0"/>
              <a:t>What is Temperature?</a:t>
            </a:r>
          </a:p>
        </p:txBody>
      </p:sp>
      <p:sp>
        <p:nvSpPr>
          <p:cNvPr id="3" name="Content Placeholder 2">
            <a:extLst>
              <a:ext uri="{FF2B5EF4-FFF2-40B4-BE49-F238E27FC236}">
                <a16:creationId xmlns:a16="http://schemas.microsoft.com/office/drawing/2014/main" id="{098ECEE4-C799-4AC9-AEC1-68B7630F9B26}"/>
              </a:ext>
            </a:extLst>
          </p:cNvPr>
          <p:cNvSpPr>
            <a:spLocks noGrp="1"/>
          </p:cNvSpPr>
          <p:nvPr>
            <p:ph idx="1"/>
          </p:nvPr>
        </p:nvSpPr>
        <p:spPr>
          <a:xfrm>
            <a:off x="457200" y="1752600"/>
            <a:ext cx="8229600" cy="4525963"/>
          </a:xfrm>
        </p:spPr>
        <p:txBody>
          <a:bodyPr/>
          <a:lstStyle/>
          <a:p>
            <a:pPr eaLnBrk="1" hangingPunct="1">
              <a:buFont typeface="Wingdings" pitchFamily="2" charset="2"/>
              <a:buChar char="q"/>
              <a:defRPr/>
            </a:pPr>
            <a:r>
              <a:rPr lang="en-US" sz="2800" b="1" dirty="0">
                <a:solidFill>
                  <a:schemeClr val="accent2">
                    <a:lumMod val="60000"/>
                    <a:lumOff val="40000"/>
                  </a:schemeClr>
                </a:solidFill>
              </a:rPr>
              <a:t>The temperature of an object is a measure of how fast the molecules within the object are randomly moving about</a:t>
            </a:r>
            <a:r>
              <a:rPr lang="en-US" sz="2800" dirty="0">
                <a:solidFill>
                  <a:srgbClr val="00B050"/>
                </a:solidFill>
              </a:rPr>
              <a:t> </a:t>
            </a:r>
            <a:r>
              <a:rPr lang="en-US" sz="2800" dirty="0"/>
              <a:t>and bumping into one another. The surface of your desk may appear to be still, but in fact, the individual molecules that make up its surface are always in motion.  </a:t>
            </a:r>
            <a:r>
              <a:rPr lang="en-US" sz="2800" b="1" dirty="0"/>
              <a:t>The faster an object’s molecules move on average, the greater the object’s temperature. </a:t>
            </a:r>
          </a:p>
          <a:p>
            <a:pPr eaLnBrk="1" hangingPunct="1">
              <a:defRPr/>
            </a:pPr>
            <a:endParaRPr lang="en-US" dirty="0"/>
          </a:p>
        </p:txBody>
      </p:sp>
      <p:sp>
        <p:nvSpPr>
          <p:cNvPr id="78852" name="Slide Number Placeholder 3">
            <a:extLst>
              <a:ext uri="{FF2B5EF4-FFF2-40B4-BE49-F238E27FC236}">
                <a16:creationId xmlns:a16="http://schemas.microsoft.com/office/drawing/2014/main" id="{2F8D46B0-B1E9-4AFC-8E8A-2357C2CFBFA5}"/>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29525A4C-DDDF-41E1-8B71-E0B9194D4AE9}" type="slidenum">
              <a:rPr lang="en-US" altLang="en-US" sz="1400" b="0"/>
              <a:pPr eaLnBrk="1" hangingPunct="1"/>
              <a:t>76</a:t>
            </a:fld>
            <a:endParaRPr lang="en-US" altLang="en-US" sz="1400" b="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CA3069-47BF-471A-9462-CC3287DCB9C5}"/>
              </a:ext>
            </a:extLst>
          </p:cNvPr>
          <p:cNvSpPr>
            <a:spLocks noGrp="1"/>
          </p:cNvSpPr>
          <p:nvPr>
            <p:ph idx="1"/>
          </p:nvPr>
        </p:nvSpPr>
        <p:spPr>
          <a:xfrm>
            <a:off x="457200" y="228600"/>
            <a:ext cx="8229600" cy="5897563"/>
          </a:xfrm>
        </p:spPr>
        <p:txBody>
          <a:bodyPr/>
          <a:lstStyle/>
          <a:p>
            <a:pPr eaLnBrk="1" hangingPunct="1">
              <a:buFont typeface="Wingdings" pitchFamily="2" charset="2"/>
              <a:buChar char="q"/>
              <a:defRPr/>
            </a:pPr>
            <a:r>
              <a:rPr lang="en-US" sz="2400" b="1" dirty="0"/>
              <a:t>Temperature in scientific studies is measured in degrees Kelvin (K) or the closely related degrees Celsius (°C).  In the United States, we also express temperature in degrees Fahrenheit (°F).</a:t>
            </a:r>
          </a:p>
          <a:p>
            <a:pPr eaLnBrk="1" hangingPunct="1">
              <a:buFont typeface="Wingdings" pitchFamily="2" charset="2"/>
              <a:buChar char="q"/>
              <a:defRPr/>
            </a:pPr>
            <a:endParaRPr lang="en-US" sz="2400" b="1" dirty="0"/>
          </a:p>
          <a:p>
            <a:pPr eaLnBrk="1" hangingPunct="1">
              <a:buFont typeface="Wingdings" pitchFamily="2" charset="2"/>
              <a:buChar char="q"/>
              <a:defRPr/>
            </a:pPr>
            <a:r>
              <a:rPr lang="en-US" sz="2400" b="1" dirty="0"/>
              <a:t>The quantitative relationships among these temperature measures are as follows (write these down to use later!):</a:t>
            </a:r>
          </a:p>
          <a:p>
            <a:pPr eaLnBrk="1" hangingPunct="1">
              <a:buFont typeface="Wingdings" pitchFamily="2" charset="2"/>
              <a:buChar char="q"/>
              <a:defRPr/>
            </a:pPr>
            <a:endParaRPr lang="en-US" sz="2400" b="1" dirty="0"/>
          </a:p>
          <a:p>
            <a:pPr eaLnBrk="1" hangingPunct="1">
              <a:buFont typeface="Wingdings" pitchFamily="2" charset="2"/>
              <a:buChar char="q"/>
              <a:defRPr/>
            </a:pPr>
            <a:endParaRPr lang="en-US" sz="2400" b="1" dirty="0"/>
          </a:p>
          <a:p>
            <a:pPr eaLnBrk="1" hangingPunct="1">
              <a:buFont typeface="Wingdings" pitchFamily="2" charset="2"/>
              <a:buChar char="q"/>
              <a:defRPr/>
            </a:pPr>
            <a:endParaRPr lang="en-US" sz="2400" b="1" dirty="0"/>
          </a:p>
          <a:p>
            <a:pPr eaLnBrk="1" hangingPunct="1">
              <a:buFont typeface="Wingdings" pitchFamily="2" charset="2"/>
              <a:buChar char="q"/>
              <a:defRPr/>
            </a:pPr>
            <a:endParaRPr lang="en-US" sz="2400" b="1" dirty="0"/>
          </a:p>
          <a:p>
            <a:pPr eaLnBrk="1" hangingPunct="1">
              <a:buFont typeface="Wingdings" pitchFamily="2" charset="2"/>
              <a:buChar char="q"/>
              <a:defRPr/>
            </a:pPr>
            <a:r>
              <a:rPr lang="en-US" sz="2400" b="1" dirty="0"/>
              <a:t>Zero Kelvin (0 K) is the temperature at which all molecular movement stops, and is known as </a:t>
            </a:r>
            <a:r>
              <a:rPr lang="en-US" sz="2400" b="1" dirty="0">
                <a:solidFill>
                  <a:schemeClr val="accent2">
                    <a:lumMod val="60000"/>
                    <a:lumOff val="40000"/>
                  </a:schemeClr>
                </a:solidFill>
              </a:rPr>
              <a:t>absolute zero</a:t>
            </a:r>
            <a:r>
              <a:rPr lang="en-US" sz="2400" b="1" dirty="0"/>
              <a:t>.</a:t>
            </a:r>
          </a:p>
          <a:p>
            <a:pPr eaLnBrk="1" hangingPunct="1">
              <a:buFont typeface="Wingdings" pitchFamily="2" charset="2"/>
              <a:buChar char="q"/>
              <a:defRPr/>
            </a:pPr>
            <a:endParaRPr lang="en-US" dirty="0"/>
          </a:p>
        </p:txBody>
      </p:sp>
      <p:sp>
        <p:nvSpPr>
          <p:cNvPr id="79875" name="Slide Number Placeholder 3">
            <a:extLst>
              <a:ext uri="{FF2B5EF4-FFF2-40B4-BE49-F238E27FC236}">
                <a16:creationId xmlns:a16="http://schemas.microsoft.com/office/drawing/2014/main" id="{54C2A90E-8F5B-4B23-BA19-CB655BC682D3}"/>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60AA30E4-2A24-4045-B5CB-AD12702D250B}" type="slidenum">
              <a:rPr lang="en-US" altLang="en-US" sz="1400" b="0"/>
              <a:pPr eaLnBrk="1" hangingPunct="1"/>
              <a:t>77</a:t>
            </a:fld>
            <a:endParaRPr lang="en-US" altLang="en-US" sz="1400" b="0"/>
          </a:p>
        </p:txBody>
      </p:sp>
      <p:sp>
        <p:nvSpPr>
          <p:cNvPr id="79876" name="Rectangle 2">
            <a:extLst>
              <a:ext uri="{FF2B5EF4-FFF2-40B4-BE49-F238E27FC236}">
                <a16:creationId xmlns:a16="http://schemas.microsoft.com/office/drawing/2014/main" id="{C8AC3481-2D89-4271-9C8A-30F401A445C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9877" name="Rectangle 4">
            <a:extLst>
              <a:ext uri="{FF2B5EF4-FFF2-40B4-BE49-F238E27FC236}">
                <a16:creationId xmlns:a16="http://schemas.microsoft.com/office/drawing/2014/main" id="{E1FFE17D-D7B2-4D92-9DBE-C827EE181A0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9878" name="Rectangle 6">
            <a:extLst>
              <a:ext uri="{FF2B5EF4-FFF2-40B4-BE49-F238E27FC236}">
                <a16:creationId xmlns:a16="http://schemas.microsoft.com/office/drawing/2014/main" id="{C0E016E1-F657-4DE5-88DF-98B32026DF1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2" name="Group 11">
            <a:extLst>
              <a:ext uri="{FF2B5EF4-FFF2-40B4-BE49-F238E27FC236}">
                <a16:creationId xmlns:a16="http://schemas.microsoft.com/office/drawing/2014/main" id="{13936CA3-DEFA-4984-9251-CFF70DC1C252}"/>
              </a:ext>
            </a:extLst>
          </p:cNvPr>
          <p:cNvGrpSpPr>
            <a:grpSpLocks/>
          </p:cNvGrpSpPr>
          <p:nvPr/>
        </p:nvGrpSpPr>
        <p:grpSpPr bwMode="auto">
          <a:xfrm>
            <a:off x="4267200" y="3200400"/>
            <a:ext cx="1905000" cy="1600200"/>
            <a:chOff x="3276600" y="4724400"/>
            <a:chExt cx="1905000" cy="1600200"/>
          </a:xfrm>
        </p:grpSpPr>
        <p:pic>
          <p:nvPicPr>
            <p:cNvPr id="79880" name="Picture 1">
              <a:extLst>
                <a:ext uri="{FF2B5EF4-FFF2-40B4-BE49-F238E27FC236}">
                  <a16:creationId xmlns:a16="http://schemas.microsoft.com/office/drawing/2014/main" id="{409AD58B-80CE-46EF-A862-444088BB40D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2800" y="4724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3">
              <a:extLst>
                <a:ext uri="{FF2B5EF4-FFF2-40B4-BE49-F238E27FC236}">
                  <a16:creationId xmlns:a16="http://schemas.microsoft.com/office/drawing/2014/main" id="{C4459133-2C82-4609-B69E-64B2123B23A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5257800"/>
              <a:ext cx="1905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5">
              <a:extLst>
                <a:ext uri="{FF2B5EF4-FFF2-40B4-BE49-F238E27FC236}">
                  <a16:creationId xmlns:a16="http://schemas.microsoft.com/office/drawing/2014/main" id="{F22EA542-55E1-4329-8C9B-79AAACDFF19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5715000"/>
              <a:ext cx="168365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style.rotation</p:attrName>
                                        </p:attrNameLst>
                                      </p:cBhvr>
                                      <p:tavLst>
                                        <p:tav tm="0">
                                          <p:val>
                                            <p:fltVal val="720"/>
                                          </p:val>
                                        </p:tav>
                                        <p:tav tm="100000">
                                          <p:val>
                                            <p:fltVal val="0"/>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 calcmode="lin" valueType="num">
                                      <p:cBhvr>
                                        <p:cTn id="18" dur="5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C99B-2D36-45D3-97FB-A94238FD36CB}"/>
              </a:ext>
            </a:extLst>
          </p:cNvPr>
          <p:cNvSpPr>
            <a:spLocks noGrp="1"/>
          </p:cNvSpPr>
          <p:nvPr>
            <p:ph type="title"/>
          </p:nvPr>
        </p:nvSpPr>
        <p:spPr>
          <a:xfrm>
            <a:off x="457200" y="0"/>
            <a:ext cx="8229600" cy="1143000"/>
          </a:xfrm>
          <a:solidFill>
            <a:schemeClr val="accent2">
              <a:lumMod val="60000"/>
              <a:lumOff val="40000"/>
            </a:schemeClr>
          </a:solidFill>
          <a:ln w="28575">
            <a:solidFill>
              <a:schemeClr val="tx1"/>
            </a:solidFill>
          </a:ln>
        </p:spPr>
        <p:txBody>
          <a:bodyPr/>
          <a:lstStyle/>
          <a:p>
            <a:pPr eaLnBrk="1" hangingPunct="1">
              <a:defRPr/>
            </a:pPr>
            <a:r>
              <a:rPr lang="en-US" b="1" dirty="0"/>
              <a:t>Converting Temperatures</a:t>
            </a:r>
          </a:p>
        </p:txBody>
      </p:sp>
      <p:sp>
        <p:nvSpPr>
          <p:cNvPr id="80899" name="Content Placeholder 2">
            <a:extLst>
              <a:ext uri="{FF2B5EF4-FFF2-40B4-BE49-F238E27FC236}">
                <a16:creationId xmlns:a16="http://schemas.microsoft.com/office/drawing/2014/main" id="{EF17B200-F16A-4D0E-BF2B-0BB2DABD5582}"/>
              </a:ext>
            </a:extLst>
          </p:cNvPr>
          <p:cNvSpPr>
            <a:spLocks noGrp="1"/>
          </p:cNvSpPr>
          <p:nvPr>
            <p:ph idx="1"/>
          </p:nvPr>
        </p:nvSpPr>
        <p:spPr>
          <a:xfrm>
            <a:off x="457200" y="1371600"/>
            <a:ext cx="8229600" cy="4525963"/>
          </a:xfrm>
        </p:spPr>
        <p:txBody>
          <a:bodyPr/>
          <a:lstStyle/>
          <a:p>
            <a:pPr eaLnBrk="1" hangingPunct="1">
              <a:buFont typeface="Wingdings" panose="05000000000000000000" pitchFamily="2" charset="2"/>
              <a:buChar char="q"/>
            </a:pPr>
            <a:r>
              <a:rPr lang="en-US" altLang="en-US" sz="2800" b="1"/>
              <a:t>Using the equations from the previous slide, answer the following questions:</a:t>
            </a:r>
          </a:p>
          <a:p>
            <a:pPr eaLnBrk="1" hangingPunct="1">
              <a:buFont typeface="Wingdings" panose="05000000000000000000" pitchFamily="2" charset="2"/>
              <a:buChar char="q"/>
            </a:pPr>
            <a:endParaRPr lang="en-US" altLang="en-US" sz="2400"/>
          </a:p>
          <a:p>
            <a:pPr eaLnBrk="1" hangingPunct="1">
              <a:buFontTx/>
              <a:buNone/>
            </a:pPr>
            <a:r>
              <a:rPr lang="en-US" altLang="en-US" sz="2400" b="1"/>
              <a:t>Q1. </a:t>
            </a:r>
            <a:r>
              <a:rPr lang="en-US" altLang="en-US" sz="2400"/>
              <a:t>Which temperature is warmer, 0°C or 20°F?</a:t>
            </a:r>
          </a:p>
          <a:p>
            <a:pPr eaLnBrk="1" hangingPunct="1">
              <a:buFontTx/>
              <a:buNone/>
            </a:pPr>
            <a:r>
              <a:rPr lang="en-US" altLang="en-US" sz="2400" b="1"/>
              <a:t> </a:t>
            </a:r>
            <a:endParaRPr lang="en-US" altLang="en-US" sz="2400"/>
          </a:p>
          <a:p>
            <a:pPr eaLnBrk="1" hangingPunct="1">
              <a:buFontTx/>
              <a:buNone/>
            </a:pPr>
            <a:r>
              <a:rPr lang="en-US" altLang="en-US" sz="2400" b="1"/>
              <a:t>Q2.  </a:t>
            </a:r>
            <a:r>
              <a:rPr lang="en-US" altLang="en-US" sz="2400"/>
              <a:t>If </a:t>
            </a:r>
            <a:r>
              <a:rPr lang="en-US" altLang="en-US" sz="2400" i="1"/>
              <a:t>x</a:t>
            </a:r>
            <a:r>
              <a:rPr lang="en-US" altLang="en-US" sz="2400"/>
              <a:t> is a real number, then </a:t>
            </a:r>
            <a:r>
              <a:rPr lang="en-US" altLang="en-US" sz="2400" i="1"/>
              <a:t>x</a:t>
            </a:r>
            <a:r>
              <a:rPr lang="en-US" altLang="en-US" sz="2400"/>
              <a:t>°F &gt; </a:t>
            </a:r>
            <a:r>
              <a:rPr lang="en-US" altLang="en-US" sz="2400" i="1"/>
              <a:t>x</a:t>
            </a:r>
            <a:r>
              <a:rPr lang="en-US" altLang="en-US" sz="2400"/>
              <a:t>°C .  Explain why. </a:t>
            </a:r>
          </a:p>
          <a:p>
            <a:pPr eaLnBrk="1" hangingPunct="1">
              <a:buFontTx/>
              <a:buNone/>
            </a:pPr>
            <a:r>
              <a:rPr lang="en-US" altLang="en-US" sz="2400" b="1"/>
              <a:t> </a:t>
            </a:r>
            <a:endParaRPr lang="en-US" altLang="en-US" sz="2400"/>
          </a:p>
          <a:p>
            <a:pPr eaLnBrk="1" hangingPunct="1">
              <a:buFontTx/>
              <a:buNone/>
            </a:pPr>
            <a:r>
              <a:rPr lang="en-US" altLang="en-US" sz="2400" b="1"/>
              <a:t>Q3. </a:t>
            </a:r>
            <a:r>
              <a:rPr lang="en-US" altLang="en-US" sz="2400"/>
              <a:t>Find the formula to convert °C to °F.  </a:t>
            </a:r>
          </a:p>
          <a:p>
            <a:pPr eaLnBrk="1" hangingPunct="1">
              <a:buFontTx/>
              <a:buNone/>
            </a:pPr>
            <a:r>
              <a:rPr lang="en-US" altLang="en-US" sz="2400" b="1"/>
              <a:t> </a:t>
            </a:r>
            <a:endParaRPr lang="en-US" altLang="en-US" sz="2400"/>
          </a:p>
          <a:p>
            <a:pPr eaLnBrk="1" hangingPunct="1">
              <a:buFontTx/>
              <a:buNone/>
            </a:pPr>
            <a:r>
              <a:rPr lang="en-US" altLang="en-US" sz="2400" b="1"/>
              <a:t>Q4.</a:t>
            </a:r>
            <a:r>
              <a:rPr lang="en-US" altLang="en-US" sz="2400"/>
              <a:t> Convert 18°C to K.</a:t>
            </a:r>
            <a:endParaRPr lang="en-US" altLang="en-US" sz="2800"/>
          </a:p>
        </p:txBody>
      </p:sp>
      <p:sp>
        <p:nvSpPr>
          <p:cNvPr id="80900" name="Slide Number Placeholder 3">
            <a:extLst>
              <a:ext uri="{FF2B5EF4-FFF2-40B4-BE49-F238E27FC236}">
                <a16:creationId xmlns:a16="http://schemas.microsoft.com/office/drawing/2014/main" id="{92C1CE19-06D5-47F5-A59F-B16DC46A0212}"/>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E5CE7536-EE73-4147-9B76-8AAFBE665465}" type="slidenum">
              <a:rPr lang="en-US" altLang="en-US" sz="1400" b="0"/>
              <a:pPr eaLnBrk="1" hangingPunct="1"/>
              <a:t>78</a:t>
            </a:fld>
            <a:endParaRPr lang="en-US" altLang="en-US" sz="1400" b="0"/>
          </a:p>
        </p:txBody>
      </p:sp>
      <p:sp>
        <p:nvSpPr>
          <p:cNvPr id="6" name="AutoShape 2053">
            <a:hlinkClick r:id="" action="ppaction://hlinkshowjump?jump=nextslide" highlightClick="1"/>
            <a:extLst>
              <a:ext uri="{FF2B5EF4-FFF2-40B4-BE49-F238E27FC236}">
                <a16:creationId xmlns:a16="http://schemas.microsoft.com/office/drawing/2014/main" id="{A5CD9877-A4F0-4E1B-8119-0BFBB2257192}"/>
              </a:ext>
            </a:extLst>
          </p:cNvPr>
          <p:cNvSpPr>
            <a:spLocks noChangeArrowheads="1"/>
          </p:cNvSpPr>
          <p:nvPr/>
        </p:nvSpPr>
        <p:spPr bwMode="auto">
          <a:xfrm>
            <a:off x="8001000" y="5943600"/>
            <a:ext cx="609600" cy="661988"/>
          </a:xfrm>
          <a:prstGeom prst="actionButtonForwardNext">
            <a:avLst/>
          </a:prstGeom>
          <a:solidFill>
            <a:schemeClr val="accent2">
              <a:lumMod val="60000"/>
              <a:lumOff val="40000"/>
            </a:schemeClr>
          </a:solidFill>
          <a:ln w="9525">
            <a:solidFill>
              <a:schemeClr val="tx1"/>
            </a:solidFill>
            <a:miter lim="800000"/>
            <a:headEnd/>
            <a:tailEnd/>
          </a:ln>
          <a:effectLst/>
        </p:spPr>
        <p:txBody>
          <a:bodyPr wrap="none" anchor="ctr"/>
          <a:lstStyle/>
          <a:p>
            <a:pPr>
              <a:defRPr/>
            </a:pPr>
            <a:endParaRPr lang="en-US">
              <a:latin typeface="Arial" charset="0"/>
              <a:cs typeface="+mn-cs"/>
            </a:endParaRPr>
          </a:p>
        </p:txBody>
      </p:sp>
      <p:sp>
        <p:nvSpPr>
          <p:cNvPr id="7" name="TextBox 6">
            <a:extLst>
              <a:ext uri="{FF2B5EF4-FFF2-40B4-BE49-F238E27FC236}">
                <a16:creationId xmlns:a16="http://schemas.microsoft.com/office/drawing/2014/main" id="{F724F081-A136-4420-B742-4CD2D36960A1}"/>
              </a:ext>
            </a:extLst>
          </p:cNvPr>
          <p:cNvSpPr txBox="1"/>
          <p:nvPr/>
        </p:nvSpPr>
        <p:spPr>
          <a:xfrm>
            <a:off x="5638800" y="5943600"/>
            <a:ext cx="2133600" cy="708025"/>
          </a:xfrm>
          <a:prstGeom prst="rect">
            <a:avLst/>
          </a:prstGeom>
          <a:noFill/>
        </p:spPr>
        <p:txBody>
          <a:bodyPr>
            <a:spAutoFit/>
          </a:bodyPr>
          <a:lstStyle/>
          <a:p>
            <a:pPr>
              <a:defRPr/>
            </a:pPr>
            <a:r>
              <a:rPr lang="en-US" sz="2000" dirty="0">
                <a:solidFill>
                  <a:schemeClr val="tx1">
                    <a:lumMod val="50000"/>
                    <a:lumOff val="50000"/>
                  </a:schemeClr>
                </a:solidFill>
                <a:latin typeface="Arial" charset="0"/>
                <a:cs typeface="+mn-cs"/>
              </a:rPr>
              <a:t>Answers are on the next slide!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45FA-EA80-4CD6-BAE0-D66EB2B37C5A}"/>
              </a:ext>
            </a:extLst>
          </p:cNvPr>
          <p:cNvSpPr>
            <a:spLocks noGrp="1"/>
          </p:cNvSpPr>
          <p:nvPr>
            <p:ph type="title"/>
          </p:nvPr>
        </p:nvSpPr>
        <p:spPr>
          <a:xfrm>
            <a:off x="457200" y="0"/>
            <a:ext cx="8229600" cy="1143000"/>
          </a:xfrm>
          <a:solidFill>
            <a:schemeClr val="accent2">
              <a:lumMod val="60000"/>
              <a:lumOff val="40000"/>
            </a:schemeClr>
          </a:solidFill>
          <a:ln w="28575">
            <a:solidFill>
              <a:schemeClr val="tx1"/>
            </a:solidFill>
          </a:ln>
        </p:spPr>
        <p:txBody>
          <a:bodyPr/>
          <a:lstStyle/>
          <a:p>
            <a:pPr eaLnBrk="1" hangingPunct="1">
              <a:defRPr/>
            </a:pPr>
            <a:r>
              <a:rPr lang="en-US" sz="3600" b="1" dirty="0"/>
              <a:t>Temperature Conversion Answers</a:t>
            </a:r>
          </a:p>
        </p:txBody>
      </p:sp>
      <p:sp>
        <p:nvSpPr>
          <p:cNvPr id="81923" name="Slide Number Placeholder 2">
            <a:extLst>
              <a:ext uri="{FF2B5EF4-FFF2-40B4-BE49-F238E27FC236}">
                <a16:creationId xmlns:a16="http://schemas.microsoft.com/office/drawing/2014/main" id="{1D9ECECE-363E-4090-AB0D-E1A460780F85}"/>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1F9C43EF-6F30-4842-AD00-091109AF18F8}" type="slidenum">
              <a:rPr lang="en-US" altLang="en-US" sz="1400" b="0"/>
              <a:pPr eaLnBrk="1" hangingPunct="1"/>
              <a:t>79</a:t>
            </a:fld>
            <a:endParaRPr lang="en-US" altLang="en-US" sz="1400" b="0"/>
          </a:p>
        </p:txBody>
      </p:sp>
      <p:sp>
        <p:nvSpPr>
          <p:cNvPr id="4" name="TextBox 3">
            <a:extLst>
              <a:ext uri="{FF2B5EF4-FFF2-40B4-BE49-F238E27FC236}">
                <a16:creationId xmlns:a16="http://schemas.microsoft.com/office/drawing/2014/main" id="{37578E44-0566-49EC-A0A0-D50FBB63B217}"/>
              </a:ext>
            </a:extLst>
          </p:cNvPr>
          <p:cNvSpPr txBox="1"/>
          <p:nvPr/>
        </p:nvSpPr>
        <p:spPr>
          <a:xfrm>
            <a:off x="228600" y="1143000"/>
            <a:ext cx="8458200" cy="6062663"/>
          </a:xfrm>
          <a:prstGeom prst="rect">
            <a:avLst/>
          </a:prstGeom>
          <a:noFill/>
        </p:spPr>
        <p:txBody>
          <a:bodyPr>
            <a:spAutoFit/>
          </a:bodyPr>
          <a:lstStyle/>
          <a:p>
            <a:pPr>
              <a:defRPr/>
            </a:pPr>
            <a:r>
              <a:rPr lang="en-US" sz="2400" dirty="0">
                <a:latin typeface="Arial" charset="0"/>
                <a:cs typeface="+mn-cs"/>
              </a:rPr>
              <a:t>Q1. Which temperature is warmer, 0°C or 20°F?</a:t>
            </a:r>
          </a:p>
          <a:p>
            <a:pPr algn="ctr">
              <a:defRPr/>
            </a:pPr>
            <a:endParaRPr lang="en-US" sz="2400" dirty="0">
              <a:latin typeface="Arial" charset="0"/>
              <a:cs typeface="+mn-cs"/>
            </a:endParaRPr>
          </a:p>
          <a:p>
            <a:pPr algn="ctr">
              <a:defRPr/>
            </a:pPr>
            <a:r>
              <a:rPr lang="en-US" sz="2400" dirty="0">
                <a:solidFill>
                  <a:schemeClr val="accent2">
                    <a:lumMod val="60000"/>
                    <a:lumOff val="40000"/>
                  </a:schemeClr>
                </a:solidFill>
                <a:latin typeface="Arial" charset="0"/>
                <a:cs typeface="+mn-cs"/>
              </a:rPr>
              <a:t>0°C is warmer. Since °F =(9/5)°C+32, 0°C = 32°F!</a:t>
            </a:r>
          </a:p>
          <a:p>
            <a:pPr>
              <a:defRPr/>
            </a:pPr>
            <a:endParaRPr lang="en-US" sz="2400" dirty="0">
              <a:solidFill>
                <a:srgbClr val="FF0000"/>
              </a:solidFill>
              <a:latin typeface="Arial" charset="0"/>
              <a:cs typeface="+mn-cs"/>
            </a:endParaRPr>
          </a:p>
          <a:p>
            <a:pPr>
              <a:defRPr/>
            </a:pPr>
            <a:r>
              <a:rPr lang="en-US" sz="2400" dirty="0">
                <a:latin typeface="Arial" charset="0"/>
                <a:cs typeface="+mn-cs"/>
              </a:rPr>
              <a:t>Q2.  If </a:t>
            </a:r>
            <a:r>
              <a:rPr lang="en-US" sz="2400" i="1" dirty="0">
                <a:latin typeface="Arial" charset="0"/>
                <a:cs typeface="+mn-cs"/>
              </a:rPr>
              <a:t>x</a:t>
            </a:r>
            <a:r>
              <a:rPr lang="en-US" sz="2400" dirty="0">
                <a:latin typeface="Arial" charset="0"/>
                <a:cs typeface="+mn-cs"/>
              </a:rPr>
              <a:t> is a real number, then </a:t>
            </a:r>
            <a:r>
              <a:rPr lang="en-US" sz="2400" i="1" dirty="0" err="1">
                <a:latin typeface="Arial" charset="0"/>
                <a:cs typeface="+mn-cs"/>
              </a:rPr>
              <a:t>x</a:t>
            </a:r>
            <a:r>
              <a:rPr lang="en-US" sz="2400" dirty="0" err="1">
                <a:latin typeface="Arial" charset="0"/>
                <a:cs typeface="+mn-cs"/>
              </a:rPr>
              <a:t>°F</a:t>
            </a:r>
            <a:r>
              <a:rPr lang="en-US" sz="2400" dirty="0">
                <a:latin typeface="Arial" charset="0"/>
                <a:cs typeface="+mn-cs"/>
              </a:rPr>
              <a:t> &gt; </a:t>
            </a:r>
            <a:r>
              <a:rPr lang="en-US" sz="2400" i="1" dirty="0" err="1">
                <a:latin typeface="Arial" charset="0"/>
                <a:cs typeface="+mn-cs"/>
              </a:rPr>
              <a:t>x</a:t>
            </a:r>
            <a:r>
              <a:rPr lang="en-US" sz="2400" dirty="0" err="1">
                <a:latin typeface="Arial" charset="0"/>
                <a:cs typeface="+mn-cs"/>
              </a:rPr>
              <a:t>°C</a:t>
            </a:r>
            <a:r>
              <a:rPr lang="en-US" sz="2400" dirty="0">
                <a:latin typeface="Arial" charset="0"/>
                <a:cs typeface="+mn-cs"/>
              </a:rPr>
              <a:t> .  Explain why.</a:t>
            </a:r>
          </a:p>
          <a:p>
            <a:pPr>
              <a:defRPr/>
            </a:pPr>
            <a:r>
              <a:rPr lang="en-US" sz="2400" dirty="0">
                <a:latin typeface="Arial" charset="0"/>
                <a:cs typeface="+mn-cs"/>
              </a:rPr>
              <a:t> </a:t>
            </a:r>
          </a:p>
          <a:p>
            <a:pPr algn="ctr">
              <a:defRPr/>
            </a:pPr>
            <a:r>
              <a:rPr lang="en-US" sz="2400" dirty="0">
                <a:latin typeface="Arial" charset="0"/>
                <a:cs typeface="+mn-cs"/>
              </a:rPr>
              <a:t> 	</a:t>
            </a:r>
            <a:r>
              <a:rPr lang="en-US" sz="2400" dirty="0" err="1">
                <a:solidFill>
                  <a:schemeClr val="accent2">
                    <a:lumMod val="60000"/>
                    <a:lumOff val="40000"/>
                  </a:schemeClr>
                </a:solidFill>
                <a:latin typeface="Arial" charset="0"/>
                <a:cs typeface="+mn-cs"/>
              </a:rPr>
              <a:t>x°F</a:t>
            </a:r>
            <a:r>
              <a:rPr lang="en-US" sz="2400" dirty="0">
                <a:solidFill>
                  <a:schemeClr val="accent2">
                    <a:lumMod val="60000"/>
                    <a:lumOff val="40000"/>
                  </a:schemeClr>
                </a:solidFill>
                <a:latin typeface="Arial" charset="0"/>
                <a:cs typeface="+mn-cs"/>
              </a:rPr>
              <a:t> = (9/5)</a:t>
            </a:r>
            <a:r>
              <a:rPr lang="en-US" sz="2400" dirty="0" err="1">
                <a:solidFill>
                  <a:schemeClr val="accent2">
                    <a:lumMod val="60000"/>
                    <a:lumOff val="40000"/>
                  </a:schemeClr>
                </a:solidFill>
                <a:latin typeface="Arial" charset="0"/>
                <a:cs typeface="+mn-cs"/>
              </a:rPr>
              <a:t>x°C</a:t>
            </a:r>
            <a:r>
              <a:rPr lang="en-US" sz="2400" dirty="0">
                <a:solidFill>
                  <a:schemeClr val="accent2">
                    <a:lumMod val="60000"/>
                    <a:lumOff val="40000"/>
                  </a:schemeClr>
                </a:solidFill>
                <a:latin typeface="Arial" charset="0"/>
                <a:cs typeface="+mn-cs"/>
              </a:rPr>
              <a:t> + 32 &gt; </a:t>
            </a:r>
            <a:r>
              <a:rPr lang="en-US" sz="2400" dirty="0" err="1">
                <a:solidFill>
                  <a:schemeClr val="accent2">
                    <a:lumMod val="60000"/>
                    <a:lumOff val="40000"/>
                  </a:schemeClr>
                </a:solidFill>
                <a:latin typeface="Arial" charset="0"/>
                <a:cs typeface="+mn-cs"/>
              </a:rPr>
              <a:t>x°C</a:t>
            </a:r>
            <a:endParaRPr lang="en-US" sz="2400" dirty="0">
              <a:solidFill>
                <a:schemeClr val="accent2">
                  <a:lumMod val="60000"/>
                  <a:lumOff val="40000"/>
                </a:schemeClr>
              </a:solidFill>
              <a:latin typeface="Arial" charset="0"/>
              <a:cs typeface="+mn-cs"/>
            </a:endParaRPr>
          </a:p>
          <a:p>
            <a:pPr>
              <a:defRPr/>
            </a:pPr>
            <a:endParaRPr lang="en-US" sz="2400" dirty="0">
              <a:solidFill>
                <a:srgbClr val="FF0000"/>
              </a:solidFill>
              <a:latin typeface="Arial" charset="0"/>
              <a:cs typeface="+mn-cs"/>
            </a:endParaRPr>
          </a:p>
          <a:p>
            <a:pPr>
              <a:defRPr/>
            </a:pPr>
            <a:r>
              <a:rPr lang="en-US" sz="2400" dirty="0">
                <a:latin typeface="Arial" charset="0"/>
                <a:cs typeface="+mn-cs"/>
              </a:rPr>
              <a:t>Q3. Find the formula to convert °F to °C. </a:t>
            </a:r>
          </a:p>
          <a:p>
            <a:pPr>
              <a:defRPr/>
            </a:pPr>
            <a:r>
              <a:rPr lang="en-US" sz="2400" dirty="0">
                <a:latin typeface="Arial" charset="0"/>
                <a:cs typeface="+mn-cs"/>
              </a:rPr>
              <a:t> </a:t>
            </a:r>
          </a:p>
          <a:p>
            <a:pPr algn="ctr">
              <a:defRPr/>
            </a:pPr>
            <a:r>
              <a:rPr lang="en-US" sz="2400" dirty="0">
                <a:latin typeface="Arial" charset="0"/>
                <a:cs typeface="+mn-cs"/>
              </a:rPr>
              <a:t> </a:t>
            </a:r>
            <a:r>
              <a:rPr lang="en-US" sz="2400" dirty="0">
                <a:solidFill>
                  <a:schemeClr val="accent2">
                    <a:lumMod val="60000"/>
                    <a:lumOff val="40000"/>
                  </a:schemeClr>
                </a:solidFill>
                <a:latin typeface="Arial" charset="0"/>
                <a:cs typeface="+mn-cs"/>
              </a:rPr>
              <a:t>°C = (5/9)(°F – 32)</a:t>
            </a:r>
          </a:p>
          <a:p>
            <a:pPr>
              <a:defRPr/>
            </a:pPr>
            <a:endParaRPr lang="en-US" sz="2400" dirty="0">
              <a:solidFill>
                <a:srgbClr val="FF0000"/>
              </a:solidFill>
              <a:latin typeface="Arial" charset="0"/>
              <a:cs typeface="+mn-cs"/>
            </a:endParaRPr>
          </a:p>
          <a:p>
            <a:pPr>
              <a:defRPr/>
            </a:pPr>
            <a:r>
              <a:rPr lang="en-US" sz="2400" dirty="0">
                <a:latin typeface="Arial" charset="0"/>
                <a:cs typeface="+mn-cs"/>
              </a:rPr>
              <a:t>Q4. Convert 18°C to K.</a:t>
            </a:r>
          </a:p>
          <a:p>
            <a:pPr>
              <a:defRPr/>
            </a:pPr>
            <a:endParaRPr lang="en-US" sz="2400" dirty="0">
              <a:latin typeface="Arial" charset="0"/>
              <a:cs typeface="+mn-cs"/>
            </a:endParaRPr>
          </a:p>
          <a:p>
            <a:pPr algn="ctr">
              <a:defRPr/>
            </a:pPr>
            <a:r>
              <a:rPr lang="en-US" sz="2400" dirty="0">
                <a:solidFill>
                  <a:schemeClr val="accent2">
                    <a:lumMod val="60000"/>
                    <a:lumOff val="40000"/>
                  </a:schemeClr>
                </a:solidFill>
                <a:latin typeface="Arial" charset="0"/>
                <a:cs typeface="+mn-cs"/>
              </a:rPr>
              <a:t>18°C + 273.15 = 291.15K</a:t>
            </a:r>
          </a:p>
          <a:p>
            <a:pPr>
              <a:defRPr/>
            </a:pPr>
            <a:endParaRPr lang="en-US" dirty="0">
              <a:latin typeface="Arial" charset="0"/>
              <a:cs typeface="+mn-cs"/>
            </a:endParaRPr>
          </a:p>
        </p:txBody>
      </p:sp>
      <p:sp>
        <p:nvSpPr>
          <p:cNvPr id="81925" name="Rectangle 2">
            <a:extLst>
              <a:ext uri="{FF2B5EF4-FFF2-40B4-BE49-F238E27FC236}">
                <a16:creationId xmlns:a16="http://schemas.microsoft.com/office/drawing/2014/main" id="{10093D78-DC38-4533-A41D-19A301745F0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C00A86AC-9F4A-493B-9FA1-D0ACDD22B89C}"/>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0B388D0B-6027-4CCB-9FDF-D6CB8728ED77}" type="slidenum">
              <a:rPr lang="en-US" altLang="en-US" sz="1400" b="0"/>
              <a:pPr eaLnBrk="1" hangingPunct="1"/>
              <a:t>8</a:t>
            </a:fld>
            <a:endParaRPr lang="en-US" altLang="en-US" sz="1400" b="0"/>
          </a:p>
        </p:txBody>
      </p:sp>
      <p:sp>
        <p:nvSpPr>
          <p:cNvPr id="9219" name="Rectangle 2">
            <a:extLst>
              <a:ext uri="{FF2B5EF4-FFF2-40B4-BE49-F238E27FC236}">
                <a16:creationId xmlns:a16="http://schemas.microsoft.com/office/drawing/2014/main" id="{441E2C07-81B4-4DBE-8A8C-9F9D9A58144F}"/>
              </a:ext>
            </a:extLst>
          </p:cNvPr>
          <p:cNvSpPr>
            <a:spLocks noGrp="1" noChangeArrowheads="1"/>
          </p:cNvSpPr>
          <p:nvPr>
            <p:ph type="title"/>
          </p:nvPr>
        </p:nvSpPr>
        <p:spPr>
          <a:xfrm>
            <a:off x="381000" y="228600"/>
            <a:ext cx="8229600" cy="808038"/>
          </a:xfrm>
          <a:solidFill>
            <a:srgbClr val="6CA55F"/>
          </a:solidFill>
          <a:ln w="38100">
            <a:solidFill>
              <a:schemeClr val="tx1"/>
            </a:solidFill>
            <a:miter lim="800000"/>
            <a:headEnd/>
            <a:tailEnd/>
          </a:ln>
        </p:spPr>
        <p:txBody>
          <a:bodyPr/>
          <a:lstStyle/>
          <a:p>
            <a:pPr eaLnBrk="1" hangingPunct="1"/>
            <a:r>
              <a:rPr lang="en-US" altLang="en-US" sz="3200" b="1"/>
              <a:t>The Students will…</a:t>
            </a:r>
          </a:p>
        </p:txBody>
      </p:sp>
      <p:sp>
        <p:nvSpPr>
          <p:cNvPr id="9220" name="Rectangle 3">
            <a:extLst>
              <a:ext uri="{FF2B5EF4-FFF2-40B4-BE49-F238E27FC236}">
                <a16:creationId xmlns:a16="http://schemas.microsoft.com/office/drawing/2014/main" id="{295C5F83-F814-41D8-9A54-DA566938FA0F}"/>
              </a:ext>
            </a:extLst>
          </p:cNvPr>
          <p:cNvSpPr>
            <a:spLocks noGrp="1" noChangeArrowheads="1"/>
          </p:cNvSpPr>
          <p:nvPr>
            <p:ph type="body" idx="1"/>
          </p:nvPr>
        </p:nvSpPr>
        <p:spPr/>
        <p:txBody>
          <a:bodyPr/>
          <a:lstStyle/>
          <a:p>
            <a:pPr eaLnBrk="1" hangingPunct="1">
              <a:buFont typeface="Wingdings" panose="05000000000000000000" pitchFamily="2" charset="2"/>
              <a:buChar char="q"/>
            </a:pPr>
            <a:r>
              <a:rPr lang="en-US" altLang="en-US" sz="2800" b="1"/>
              <a:t> Examine the different types of coverings reptiles, birds, and mammals have, and learn how some of these coverings insulate their owners from cold and hot temperature environments.</a:t>
            </a:r>
          </a:p>
        </p:txBody>
      </p:sp>
      <p:sp>
        <p:nvSpPr>
          <p:cNvPr id="9221" name="Action Button: Home 5">
            <a:hlinkClick r:id="rId2" action="ppaction://hlinksldjump" highlightClick="1"/>
            <a:extLst>
              <a:ext uri="{FF2B5EF4-FFF2-40B4-BE49-F238E27FC236}">
                <a16:creationId xmlns:a16="http://schemas.microsoft.com/office/drawing/2014/main" id="{967FB537-50ED-4688-82D9-DD4B1C9DFBE2}"/>
              </a:ext>
            </a:extLst>
          </p:cNvPr>
          <p:cNvSpPr>
            <a:spLocks noChangeArrowheads="1"/>
          </p:cNvSpPr>
          <p:nvPr/>
        </p:nvSpPr>
        <p:spPr bwMode="auto">
          <a:xfrm>
            <a:off x="7543800" y="5410200"/>
            <a:ext cx="1042988" cy="1042988"/>
          </a:xfrm>
          <a:prstGeom prst="actionButtonHome">
            <a:avLst/>
          </a:prstGeom>
          <a:solidFill>
            <a:schemeClr val="bg2"/>
          </a:solidFill>
          <a:ln w="9525" algn="ctr">
            <a:solidFill>
              <a:schemeClr val="tx1"/>
            </a:solidFill>
            <a:round/>
            <a:headEnd/>
            <a:tailEnd/>
          </a:ln>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3243-111D-4E31-AAD0-1E3B555554D9}"/>
              </a:ext>
            </a:extLst>
          </p:cNvPr>
          <p:cNvSpPr>
            <a:spLocks noGrp="1"/>
          </p:cNvSpPr>
          <p:nvPr>
            <p:ph type="title"/>
          </p:nvPr>
        </p:nvSpPr>
        <p:spPr>
          <a:xfrm>
            <a:off x="457200" y="152400"/>
            <a:ext cx="8229600" cy="1020763"/>
          </a:xfrm>
          <a:solidFill>
            <a:schemeClr val="accent2">
              <a:lumMod val="60000"/>
              <a:lumOff val="40000"/>
            </a:schemeClr>
          </a:solidFill>
          <a:ln w="28575">
            <a:solidFill>
              <a:schemeClr val="tx1"/>
            </a:solidFill>
          </a:ln>
        </p:spPr>
        <p:txBody>
          <a:bodyPr/>
          <a:lstStyle/>
          <a:p>
            <a:pPr eaLnBrk="1" hangingPunct="1">
              <a:defRPr/>
            </a:pPr>
            <a:r>
              <a:rPr lang="en-US" b="1" dirty="0"/>
              <a:t>Thermal Conductivity</a:t>
            </a:r>
            <a:endParaRPr lang="en-US" dirty="0"/>
          </a:p>
        </p:txBody>
      </p:sp>
      <p:sp>
        <p:nvSpPr>
          <p:cNvPr id="3" name="Content Placeholder 2">
            <a:extLst>
              <a:ext uri="{FF2B5EF4-FFF2-40B4-BE49-F238E27FC236}">
                <a16:creationId xmlns:a16="http://schemas.microsoft.com/office/drawing/2014/main" id="{82543126-035A-48CD-B754-AD21FB3475A6}"/>
              </a:ext>
            </a:extLst>
          </p:cNvPr>
          <p:cNvSpPr>
            <a:spLocks noGrp="1"/>
          </p:cNvSpPr>
          <p:nvPr>
            <p:ph idx="1"/>
          </p:nvPr>
        </p:nvSpPr>
        <p:spPr>
          <a:xfrm>
            <a:off x="228600" y="1447800"/>
            <a:ext cx="8686800" cy="4525963"/>
          </a:xfrm>
        </p:spPr>
        <p:txBody>
          <a:bodyPr/>
          <a:lstStyle/>
          <a:p>
            <a:pPr eaLnBrk="1" hangingPunct="1">
              <a:buFont typeface="Wingdings" panose="05000000000000000000" pitchFamily="2" charset="2"/>
              <a:buChar char="q"/>
            </a:pPr>
            <a:r>
              <a:rPr lang="en-US" altLang="en-US" sz="2400"/>
              <a:t>The last quantity we will consider is </a:t>
            </a:r>
            <a:r>
              <a:rPr lang="en-US" altLang="en-US" sz="2400" b="1"/>
              <a:t>thermal conductivity</a:t>
            </a:r>
            <a:r>
              <a:rPr lang="en-US" altLang="en-US" sz="2400"/>
              <a:t>, a measure of how easily heat flows through a material.  Heat flows very easily through some materials, such as metals and rocks, while other materials such as air, allow very little heat to flow through them.  We can express this fact by saying that metals have greater thermal conductivity than air. </a:t>
            </a:r>
          </a:p>
          <a:p>
            <a:pPr eaLnBrk="1" hangingPunct="1">
              <a:buFont typeface="Wingdings" panose="05000000000000000000" pitchFamily="2" charset="2"/>
              <a:buChar char="q"/>
            </a:pPr>
            <a:r>
              <a:rPr lang="en-US" altLang="en-US" sz="2400"/>
              <a:t>The thermal conductivity of an object is usually denoted by </a:t>
            </a:r>
            <a:r>
              <a:rPr lang="en-US" altLang="en-US" sz="2400" i="1"/>
              <a:t>k</a:t>
            </a:r>
            <a:r>
              <a:rPr lang="en-US" altLang="en-US" sz="2400"/>
              <a:t>.  Thermal conductivity is measured in Watts per meter Kelvin (W/mK), where </a:t>
            </a:r>
          </a:p>
          <a:p>
            <a:pPr eaLnBrk="1" hangingPunct="1">
              <a:buFont typeface="Wingdings" panose="05000000000000000000" pitchFamily="2" charset="2"/>
              <a:buChar char="q"/>
            </a:pPr>
            <a:r>
              <a:rPr lang="en-US" altLang="en-US" sz="2400"/>
              <a:t>1 Watt = 1 joule per second, or expressed symbolically</a:t>
            </a:r>
          </a:p>
          <a:p>
            <a:pPr lvl="1" eaLnBrk="1" hangingPunct="1">
              <a:buFont typeface="Wingdings" panose="05000000000000000000" pitchFamily="2" charset="2"/>
              <a:buChar char="q"/>
            </a:pPr>
            <a:r>
              <a:rPr lang="en-US" altLang="en-US" sz="2400"/>
              <a:t>1W = 1J/sec</a:t>
            </a:r>
            <a:endParaRPr lang="en-US" altLang="en-US" sz="3200"/>
          </a:p>
        </p:txBody>
      </p:sp>
      <p:sp>
        <p:nvSpPr>
          <p:cNvPr id="82948" name="Slide Number Placeholder 3">
            <a:extLst>
              <a:ext uri="{FF2B5EF4-FFF2-40B4-BE49-F238E27FC236}">
                <a16:creationId xmlns:a16="http://schemas.microsoft.com/office/drawing/2014/main" id="{9DDD244F-752F-472C-B6B2-7A49191C1274}"/>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F554B0A4-ED9E-43C2-8876-9A38174C43C7}" type="slidenum">
              <a:rPr lang="en-US" altLang="en-US" sz="1400" b="0"/>
              <a:pPr eaLnBrk="1" hangingPunct="1"/>
              <a:t>80</a:t>
            </a:fld>
            <a:endParaRPr lang="en-US" altLang="en-US" sz="14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E390B-0159-4EE6-A13E-88B532C56620}"/>
              </a:ext>
            </a:extLst>
          </p:cNvPr>
          <p:cNvSpPr>
            <a:spLocks noGrp="1"/>
          </p:cNvSpPr>
          <p:nvPr>
            <p:ph idx="1"/>
          </p:nvPr>
        </p:nvSpPr>
        <p:spPr>
          <a:xfrm>
            <a:off x="152400" y="228600"/>
            <a:ext cx="8686800" cy="5897563"/>
          </a:xfrm>
        </p:spPr>
        <p:txBody>
          <a:bodyPr/>
          <a:lstStyle/>
          <a:p>
            <a:pPr eaLnBrk="1" hangingPunct="1">
              <a:buFont typeface="Wingdings" panose="05000000000000000000" pitchFamily="2" charset="2"/>
              <a:buChar char="q"/>
            </a:pPr>
            <a:r>
              <a:rPr lang="en-US" altLang="en-US" sz="2400"/>
              <a:t>If your text book feels cool to the touch, then you know that its temperature is lower than that of your hand.   </a:t>
            </a:r>
          </a:p>
          <a:p>
            <a:pPr eaLnBrk="1" hangingPunct="1">
              <a:buFont typeface="Wingdings" panose="05000000000000000000" pitchFamily="2" charset="2"/>
              <a:buChar char="q"/>
            </a:pPr>
            <a:r>
              <a:rPr lang="en-US" altLang="en-US" sz="2400"/>
              <a:t>Your fingertips, however, are not sensitive enough to determine the average speed at which the text book’s molecules move (i.e. the temperature of the text book).   Instead, your fingertips sense the rate at which heat energy flows out of your body and into the book.  (Recall that heat flows from higher temperatures to lower temperatures.)  </a:t>
            </a:r>
          </a:p>
          <a:p>
            <a:pPr eaLnBrk="1" hangingPunct="1">
              <a:buFont typeface="Wingdings" panose="05000000000000000000" pitchFamily="2" charset="2"/>
              <a:buChar char="q"/>
            </a:pPr>
            <a:r>
              <a:rPr lang="en-US" altLang="en-US" sz="2400"/>
              <a:t>This means that an object with very low thermal conductivity could be very hot, perhaps thousands of degrees Celsius, and yet feel comfortable to touch.  </a:t>
            </a:r>
          </a:p>
          <a:p>
            <a:pPr eaLnBrk="1" hangingPunct="1">
              <a:buFont typeface="Wingdings" panose="05000000000000000000" pitchFamily="2" charset="2"/>
              <a:buChar char="q"/>
            </a:pPr>
            <a:r>
              <a:rPr lang="en-US" altLang="en-US" sz="2400"/>
              <a:t>For example, the conductivity of the </a:t>
            </a:r>
            <a:r>
              <a:rPr lang="en-US" altLang="en-US" sz="2400" b="1"/>
              <a:t>high-temperature reusable surface tile</a:t>
            </a:r>
            <a:r>
              <a:rPr lang="en-US" altLang="en-US" sz="2400"/>
              <a:t> used to protect the orbiter space shuttle is so low that you can comfortably hold a tile in your hand only seconds after it is removed from a 2,300°F oven, while it continues to glow red.</a:t>
            </a:r>
          </a:p>
          <a:p>
            <a:pPr eaLnBrk="1" hangingPunct="1"/>
            <a:endParaRPr lang="en-US" altLang="en-US" sz="2200"/>
          </a:p>
          <a:p>
            <a:pPr eaLnBrk="1" hangingPunct="1"/>
            <a:endParaRPr lang="en-US" altLang="en-US" sz="2200"/>
          </a:p>
        </p:txBody>
      </p:sp>
      <p:sp>
        <p:nvSpPr>
          <p:cNvPr id="83971" name="Slide Number Placeholder 3">
            <a:extLst>
              <a:ext uri="{FF2B5EF4-FFF2-40B4-BE49-F238E27FC236}">
                <a16:creationId xmlns:a16="http://schemas.microsoft.com/office/drawing/2014/main" id="{181564C1-0DC9-4983-AAA6-5F9A527E82D3}"/>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CCE8FBD3-665A-42DF-92D3-CCA13B8657B7}" type="slidenum">
              <a:rPr lang="en-US" altLang="en-US" sz="1400" b="0"/>
              <a:pPr eaLnBrk="1" hangingPunct="1"/>
              <a:t>81</a:t>
            </a:fld>
            <a:endParaRPr lang="en-US" altLang="en-US" sz="1400" b="0"/>
          </a:p>
        </p:txBody>
      </p:sp>
      <p:sp>
        <p:nvSpPr>
          <p:cNvPr id="5" name="Action Button: Forward or Next 4">
            <a:hlinkClick r:id="" action="ppaction://hlinkshowjump?jump=nextslide" highlightClick="1"/>
            <a:extLst>
              <a:ext uri="{FF2B5EF4-FFF2-40B4-BE49-F238E27FC236}">
                <a16:creationId xmlns:a16="http://schemas.microsoft.com/office/drawing/2014/main" id="{DB0E2C44-2EA2-480E-9ADA-2F4144811D50}"/>
              </a:ext>
            </a:extLst>
          </p:cNvPr>
          <p:cNvSpPr>
            <a:spLocks noChangeAspect="1"/>
          </p:cNvSpPr>
          <p:nvPr/>
        </p:nvSpPr>
        <p:spPr bwMode="auto">
          <a:xfrm>
            <a:off x="7924800" y="6019800"/>
            <a:ext cx="639763" cy="639763"/>
          </a:xfrm>
          <a:prstGeom prst="actionButtonForwardNext">
            <a:avLst/>
          </a:prstGeom>
          <a:solidFill>
            <a:srgbClr val="9999FF"/>
          </a:solidFill>
          <a:ln w="9525" algn="ctr">
            <a:solidFill>
              <a:schemeClr val="tx1"/>
            </a:solidFill>
            <a:round/>
            <a:headEnd/>
            <a:tailEnd/>
          </a:ln>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7">
            <a:extLst>
              <a:ext uri="{FF2B5EF4-FFF2-40B4-BE49-F238E27FC236}">
                <a16:creationId xmlns:a16="http://schemas.microsoft.com/office/drawing/2014/main" id="{1476A784-54A8-4C11-BDA5-E7D05C97EB8D}"/>
              </a:ext>
            </a:extLst>
          </p:cNvPr>
          <p:cNvSpPr txBox="1">
            <a:spLocks noChangeArrowheads="1"/>
          </p:cNvSpPr>
          <p:nvPr/>
        </p:nvSpPr>
        <p:spPr bwMode="auto">
          <a:xfrm>
            <a:off x="4267200" y="6324600"/>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000"/>
              <a:t>Continue on to Exercise 3a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6E010-1B87-4582-9B30-657FD8F4A196}"/>
              </a:ext>
            </a:extLst>
          </p:cNvPr>
          <p:cNvSpPr>
            <a:spLocks noGrp="1"/>
          </p:cNvSpPr>
          <p:nvPr>
            <p:ph type="title"/>
          </p:nvPr>
        </p:nvSpPr>
        <p:spPr>
          <a:xfrm>
            <a:off x="457200" y="0"/>
            <a:ext cx="8229600" cy="838200"/>
          </a:xfrm>
          <a:solidFill>
            <a:schemeClr val="accent2">
              <a:lumMod val="40000"/>
              <a:lumOff val="60000"/>
            </a:schemeClr>
          </a:solidFill>
          <a:ln w="28575">
            <a:solidFill>
              <a:schemeClr val="tx1"/>
            </a:solidFill>
          </a:ln>
        </p:spPr>
        <p:txBody>
          <a:bodyPr/>
          <a:lstStyle/>
          <a:p>
            <a:pPr eaLnBrk="1" hangingPunct="1">
              <a:defRPr/>
            </a:pPr>
            <a:r>
              <a:rPr lang="en-US" sz="2800" b="1" dirty="0"/>
              <a:t>Exercise 3a. Relationship between Temperature, Conductivity, &amp; Insulation</a:t>
            </a:r>
            <a:endParaRPr lang="en-US" sz="4000" dirty="0"/>
          </a:p>
        </p:txBody>
      </p:sp>
      <p:sp>
        <p:nvSpPr>
          <p:cNvPr id="84995" name="Content Placeholder 2">
            <a:extLst>
              <a:ext uri="{FF2B5EF4-FFF2-40B4-BE49-F238E27FC236}">
                <a16:creationId xmlns:a16="http://schemas.microsoft.com/office/drawing/2014/main" id="{1EB696CF-1D2C-4EF2-A6BE-555DA83343AC}"/>
              </a:ext>
            </a:extLst>
          </p:cNvPr>
          <p:cNvSpPr>
            <a:spLocks noGrp="1"/>
          </p:cNvSpPr>
          <p:nvPr>
            <p:ph idx="1"/>
          </p:nvPr>
        </p:nvSpPr>
        <p:spPr>
          <a:xfrm>
            <a:off x="533400" y="914400"/>
            <a:ext cx="8229600" cy="4525963"/>
          </a:xfrm>
        </p:spPr>
        <p:txBody>
          <a:bodyPr/>
          <a:lstStyle/>
          <a:p>
            <a:pPr eaLnBrk="1" hangingPunct="1"/>
            <a:r>
              <a:rPr lang="en-US" altLang="en-US" sz="2400"/>
              <a:t>Examine the table below, which displays the conductivities of several materials in W/mK.  You may wish to write these down to answer questions regarding these materials!</a:t>
            </a:r>
          </a:p>
          <a:p>
            <a:pPr eaLnBrk="1" hangingPunct="1"/>
            <a:endParaRPr lang="en-US" altLang="en-US" sz="2800"/>
          </a:p>
          <a:p>
            <a:pPr eaLnBrk="1" hangingPunct="1">
              <a:buFontTx/>
              <a:buNone/>
            </a:pPr>
            <a:r>
              <a:rPr lang="en-US" altLang="en-US" sz="2800"/>
              <a:t> </a:t>
            </a:r>
            <a:endParaRPr lang="en-US" altLang="en-US"/>
          </a:p>
        </p:txBody>
      </p:sp>
      <p:sp>
        <p:nvSpPr>
          <p:cNvPr id="84996" name="Slide Number Placeholder 3">
            <a:extLst>
              <a:ext uri="{FF2B5EF4-FFF2-40B4-BE49-F238E27FC236}">
                <a16:creationId xmlns:a16="http://schemas.microsoft.com/office/drawing/2014/main" id="{F2D4D5AF-1D76-4BDC-BA6F-0A0BE7D39126}"/>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7CF64F16-45CA-4FC7-9863-097E21678F04}" type="slidenum">
              <a:rPr lang="en-US" altLang="en-US" sz="1400" b="0"/>
              <a:pPr eaLnBrk="1" hangingPunct="1"/>
              <a:t>82</a:t>
            </a:fld>
            <a:endParaRPr lang="en-US" altLang="en-US" sz="1400" b="0"/>
          </a:p>
        </p:txBody>
      </p:sp>
      <p:graphicFrame>
        <p:nvGraphicFramePr>
          <p:cNvPr id="5" name="Table 4">
            <a:extLst>
              <a:ext uri="{FF2B5EF4-FFF2-40B4-BE49-F238E27FC236}">
                <a16:creationId xmlns:a16="http://schemas.microsoft.com/office/drawing/2014/main" id="{253A09EE-BB96-4493-B194-02BFD3556E08}"/>
              </a:ext>
            </a:extLst>
          </p:cNvPr>
          <p:cNvGraphicFramePr>
            <a:graphicFrameLocks noGrp="1"/>
          </p:cNvGraphicFramePr>
          <p:nvPr/>
        </p:nvGraphicFramePr>
        <p:xfrm>
          <a:off x="2057400" y="2514600"/>
          <a:ext cx="6096000" cy="41148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18440">
                <a:tc>
                  <a:txBody>
                    <a:bodyPr/>
                    <a:lstStyle/>
                    <a:p>
                      <a:r>
                        <a:rPr lang="en-US" sz="2400" dirty="0">
                          <a:solidFill>
                            <a:schemeClr val="tx1"/>
                          </a:solidFill>
                        </a:rPr>
                        <a:t>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solidFill>
                            <a:schemeClr val="tx1"/>
                          </a:solidFill>
                        </a:rPr>
                        <a:t>Conductivity (W/</a:t>
                      </a:r>
                      <a:r>
                        <a:rPr lang="en-US" sz="2400" dirty="0" err="1">
                          <a:solidFill>
                            <a:schemeClr val="tx1"/>
                          </a:solidFill>
                        </a:rPr>
                        <a:t>mK</a:t>
                      </a:r>
                      <a:r>
                        <a:rPr lang="en-US" sz="2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2400" dirty="0">
                          <a:latin typeface="+mj-lt"/>
                          <a:ea typeface="Times New Roman"/>
                        </a:rPr>
                        <a:t>Water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a:spcBef>
                          <a:spcPts val="0"/>
                        </a:spcBef>
                        <a:spcAft>
                          <a:spcPts val="0"/>
                        </a:spcAft>
                      </a:pPr>
                      <a:r>
                        <a:rPr lang="en-US" sz="2400" dirty="0">
                          <a:latin typeface="+mj-lt"/>
                          <a:ea typeface="Times New Roman"/>
                        </a:rPr>
                        <a:t>Soil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2400" dirty="0">
                          <a:latin typeface="+mj-lt"/>
                          <a:ea typeface="Times New Roman"/>
                        </a:rPr>
                        <a:t>Rock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a:spcBef>
                          <a:spcPts val="0"/>
                        </a:spcBef>
                        <a:spcAft>
                          <a:spcPts val="0"/>
                        </a:spcAft>
                      </a:pPr>
                      <a:r>
                        <a:rPr lang="en-US" sz="2400" dirty="0">
                          <a:latin typeface="+mj-lt"/>
                          <a:ea typeface="Times New Roman"/>
                        </a:rPr>
                        <a:t>Air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a:spcBef>
                          <a:spcPts val="0"/>
                        </a:spcBef>
                        <a:spcAft>
                          <a:spcPts val="0"/>
                        </a:spcAft>
                      </a:pPr>
                      <a:r>
                        <a:rPr lang="en-US" sz="2400" dirty="0">
                          <a:latin typeface="+mj-lt"/>
                          <a:ea typeface="Times New Roman"/>
                        </a:rPr>
                        <a:t>Blubber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a:spcBef>
                          <a:spcPts val="0"/>
                        </a:spcBef>
                        <a:spcAft>
                          <a:spcPts val="0"/>
                        </a:spcAft>
                      </a:pPr>
                      <a:r>
                        <a:rPr lang="en-US" sz="2400" dirty="0">
                          <a:latin typeface="+mj-lt"/>
                          <a:ea typeface="Times New Roman"/>
                        </a:rPr>
                        <a:t>Deer:1 hair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0.260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marL="0" marR="0">
                        <a:spcBef>
                          <a:spcPts val="0"/>
                        </a:spcBef>
                        <a:spcAft>
                          <a:spcPts val="0"/>
                        </a:spcAft>
                      </a:pPr>
                      <a:r>
                        <a:rPr lang="en-US" sz="2400" dirty="0">
                          <a:latin typeface="+mj-lt"/>
                          <a:ea typeface="Times New Roman"/>
                        </a:rPr>
                        <a:t>Deer fur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0.091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marL="0" marR="0">
                        <a:spcBef>
                          <a:spcPts val="0"/>
                        </a:spcBef>
                        <a:spcAft>
                          <a:spcPts val="0"/>
                        </a:spcAft>
                      </a:pPr>
                      <a:r>
                        <a:rPr lang="en-US" sz="2400" dirty="0">
                          <a:latin typeface="+mj-lt"/>
                          <a:ea typeface="Times New Roman"/>
                        </a:rPr>
                        <a:t>Copper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401.000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7E874-6A2A-4095-AC93-202443D2C8BB}"/>
              </a:ext>
            </a:extLst>
          </p:cNvPr>
          <p:cNvSpPr>
            <a:spLocks noGrp="1"/>
          </p:cNvSpPr>
          <p:nvPr>
            <p:ph type="title"/>
          </p:nvPr>
        </p:nvSpPr>
        <p:spPr>
          <a:solidFill>
            <a:schemeClr val="accent2">
              <a:lumMod val="40000"/>
              <a:lumOff val="60000"/>
            </a:schemeClr>
          </a:solidFill>
          <a:ln w="28575">
            <a:solidFill>
              <a:schemeClr val="tx1"/>
            </a:solidFill>
          </a:ln>
        </p:spPr>
        <p:txBody>
          <a:bodyPr/>
          <a:lstStyle/>
          <a:p>
            <a:pPr eaLnBrk="1" hangingPunct="1">
              <a:defRPr/>
            </a:pPr>
            <a:r>
              <a:rPr lang="en-US" b="1" dirty="0"/>
              <a:t>Directions</a:t>
            </a:r>
          </a:p>
        </p:txBody>
      </p:sp>
      <p:sp>
        <p:nvSpPr>
          <p:cNvPr id="3" name="Content Placeholder 2">
            <a:extLst>
              <a:ext uri="{FF2B5EF4-FFF2-40B4-BE49-F238E27FC236}">
                <a16:creationId xmlns:a16="http://schemas.microsoft.com/office/drawing/2014/main" id="{5763E4B7-5763-46AD-AC71-4A082A3D86D1}"/>
              </a:ext>
            </a:extLst>
          </p:cNvPr>
          <p:cNvSpPr>
            <a:spLocks noGrp="1"/>
          </p:cNvSpPr>
          <p:nvPr>
            <p:ph idx="1"/>
          </p:nvPr>
        </p:nvSpPr>
        <p:spPr/>
        <p:txBody>
          <a:bodyPr/>
          <a:lstStyle/>
          <a:p>
            <a:pPr eaLnBrk="1" hangingPunct="1">
              <a:buFont typeface="Wingdings" panose="05000000000000000000" pitchFamily="2" charset="2"/>
              <a:buChar char="q"/>
            </a:pPr>
            <a:r>
              <a:rPr lang="en-US" altLang="en-US" sz="2400"/>
              <a:t>Find the bag labeled Exercise 3 in the trunk. All of the items in the trunk will be at the same temperature.  Place your hand on each item to see how cool it feels, and then use this observation to rank the items from most thermally conductive to least thermally conductive.</a:t>
            </a:r>
          </a:p>
          <a:p>
            <a:pPr eaLnBrk="1" hangingPunct="1">
              <a:buFont typeface="Wingdings" panose="05000000000000000000" pitchFamily="2" charset="2"/>
              <a:buChar char="q"/>
            </a:pPr>
            <a:r>
              <a:rPr lang="en-US" altLang="en-US" sz="2400"/>
              <a:t>Find additional items in your room that have been allowed to equilibrate to room temperature (e.g., a glass of water, a book).</a:t>
            </a:r>
          </a:p>
          <a:p>
            <a:pPr eaLnBrk="1" hangingPunct="1">
              <a:buFont typeface="Wingdings" panose="05000000000000000000" pitchFamily="2" charset="2"/>
              <a:buChar char="q"/>
            </a:pPr>
            <a:r>
              <a:rPr lang="en-US" altLang="en-US" sz="2400"/>
              <a:t>Use the table provided and Google to check your rankings. You might wish to retest those materials that you first misplaced. </a:t>
            </a:r>
          </a:p>
        </p:txBody>
      </p:sp>
      <p:sp>
        <p:nvSpPr>
          <p:cNvPr id="86020" name="Slide Number Placeholder 3">
            <a:extLst>
              <a:ext uri="{FF2B5EF4-FFF2-40B4-BE49-F238E27FC236}">
                <a16:creationId xmlns:a16="http://schemas.microsoft.com/office/drawing/2014/main" id="{E0778A5E-8D77-48D1-9453-2EED59209467}"/>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16FBBDFB-F9A3-4C5D-B71C-A819D25B88C2}" type="slidenum">
              <a:rPr lang="en-US" altLang="en-US" sz="1400" b="0"/>
              <a:pPr eaLnBrk="1" hangingPunct="1"/>
              <a:t>83</a:t>
            </a:fld>
            <a:endParaRPr lang="en-US" altLang="en-US" sz="14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9D9F-A41B-4707-B899-0DA5BA781C63}"/>
              </a:ext>
            </a:extLst>
          </p:cNvPr>
          <p:cNvSpPr>
            <a:spLocks noGrp="1"/>
          </p:cNvSpPr>
          <p:nvPr>
            <p:ph type="title"/>
          </p:nvPr>
        </p:nvSpPr>
        <p:spPr>
          <a:xfrm>
            <a:off x="457200" y="152400"/>
            <a:ext cx="8229600" cy="944563"/>
          </a:xfrm>
          <a:solidFill>
            <a:schemeClr val="accent2">
              <a:lumMod val="40000"/>
              <a:lumOff val="60000"/>
            </a:schemeClr>
          </a:solidFill>
          <a:ln w="28575">
            <a:solidFill>
              <a:schemeClr val="tx1"/>
            </a:solidFill>
          </a:ln>
        </p:spPr>
        <p:txBody>
          <a:bodyPr/>
          <a:lstStyle/>
          <a:p>
            <a:pPr eaLnBrk="1" hangingPunct="1">
              <a:defRPr/>
            </a:pPr>
            <a:r>
              <a:rPr lang="en-US" b="1" dirty="0"/>
              <a:t>Exercise 3a: Questions</a:t>
            </a:r>
          </a:p>
        </p:txBody>
      </p:sp>
      <p:sp>
        <p:nvSpPr>
          <p:cNvPr id="87043" name="Content Placeholder 2">
            <a:extLst>
              <a:ext uri="{FF2B5EF4-FFF2-40B4-BE49-F238E27FC236}">
                <a16:creationId xmlns:a16="http://schemas.microsoft.com/office/drawing/2014/main" id="{BAACCEFD-B400-44E8-A343-7E3BC187D2D1}"/>
              </a:ext>
            </a:extLst>
          </p:cNvPr>
          <p:cNvSpPr>
            <a:spLocks noGrp="1"/>
          </p:cNvSpPr>
          <p:nvPr>
            <p:ph idx="1"/>
          </p:nvPr>
        </p:nvSpPr>
        <p:spPr>
          <a:xfrm>
            <a:off x="228600" y="1447800"/>
            <a:ext cx="8686800" cy="4830763"/>
          </a:xfrm>
        </p:spPr>
        <p:txBody>
          <a:bodyPr/>
          <a:lstStyle/>
          <a:p>
            <a:pPr eaLnBrk="1" hangingPunct="1">
              <a:buFontTx/>
              <a:buNone/>
            </a:pPr>
            <a:r>
              <a:rPr lang="en-US" altLang="en-US" sz="2400" b="1"/>
              <a:t>Q5.</a:t>
            </a:r>
            <a:r>
              <a:rPr lang="en-US" altLang="en-US" sz="2400"/>
              <a:t> Which material listed in the table is most conductive, and which is the least conductive?</a:t>
            </a:r>
          </a:p>
          <a:p>
            <a:pPr eaLnBrk="1" hangingPunct="1">
              <a:buFontTx/>
              <a:buNone/>
            </a:pPr>
            <a:r>
              <a:rPr lang="en-US" altLang="en-US" sz="2400"/>
              <a:t> </a:t>
            </a:r>
            <a:endParaRPr lang="en-US" altLang="en-US" sz="1800"/>
          </a:p>
          <a:p>
            <a:pPr eaLnBrk="1" hangingPunct="1">
              <a:buFontTx/>
              <a:buNone/>
            </a:pPr>
            <a:r>
              <a:rPr lang="en-US" altLang="en-US" sz="2400" b="1"/>
              <a:t>Q6</a:t>
            </a:r>
            <a:r>
              <a:rPr lang="en-US" altLang="en-US" sz="2400"/>
              <a:t>. Which material is the best insulator?  Which material is the worst insulator?</a:t>
            </a:r>
          </a:p>
          <a:p>
            <a:pPr eaLnBrk="1" hangingPunct="1">
              <a:buFontTx/>
              <a:buNone/>
            </a:pPr>
            <a:r>
              <a:rPr lang="en-US" altLang="en-US" sz="2400"/>
              <a:t> </a:t>
            </a:r>
          </a:p>
          <a:p>
            <a:pPr eaLnBrk="1" hangingPunct="1">
              <a:buFontTx/>
              <a:buNone/>
            </a:pPr>
            <a:r>
              <a:rPr lang="en-US" altLang="en-US" sz="2400" b="1"/>
              <a:t>Q7.</a:t>
            </a:r>
            <a:r>
              <a:rPr lang="en-US" altLang="en-US" sz="2400"/>
              <a:t> What is the relationship between a material’s thermal conductivity and its ability to insulate?</a:t>
            </a:r>
          </a:p>
          <a:p>
            <a:pPr eaLnBrk="1" hangingPunct="1">
              <a:buFontTx/>
              <a:buNone/>
            </a:pPr>
            <a:r>
              <a:rPr lang="en-US" altLang="en-US" sz="2400"/>
              <a:t> </a:t>
            </a:r>
          </a:p>
          <a:p>
            <a:pPr eaLnBrk="1" hangingPunct="1">
              <a:buFontTx/>
              <a:buNone/>
            </a:pPr>
            <a:r>
              <a:rPr lang="en-US" altLang="en-US" sz="2400" b="1"/>
              <a:t>Q8.</a:t>
            </a:r>
            <a:r>
              <a:rPr lang="en-US" altLang="en-US" sz="2400"/>
              <a:t> Why do snakes move out onto paved roads and lie on them at night?</a:t>
            </a:r>
          </a:p>
          <a:p>
            <a:pPr eaLnBrk="1" hangingPunct="1">
              <a:buFontTx/>
              <a:buNone/>
            </a:pPr>
            <a:r>
              <a:rPr lang="en-US" altLang="en-US" sz="2400"/>
              <a:t> </a:t>
            </a:r>
          </a:p>
        </p:txBody>
      </p:sp>
      <p:sp>
        <p:nvSpPr>
          <p:cNvPr id="87044" name="Slide Number Placeholder 3">
            <a:extLst>
              <a:ext uri="{FF2B5EF4-FFF2-40B4-BE49-F238E27FC236}">
                <a16:creationId xmlns:a16="http://schemas.microsoft.com/office/drawing/2014/main" id="{C2BBB76A-A955-4F9E-BC9D-8E3B846BE95E}"/>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84172F0B-7902-41C9-9AB6-AEF3E501B4A3}" type="slidenum">
              <a:rPr lang="en-US" altLang="en-US" sz="1400" b="0"/>
              <a:pPr eaLnBrk="1" hangingPunct="1"/>
              <a:t>84</a:t>
            </a:fld>
            <a:endParaRPr lang="en-US" altLang="en-US" sz="1400" b="0"/>
          </a:p>
        </p:txBody>
      </p:sp>
      <p:sp>
        <p:nvSpPr>
          <p:cNvPr id="87045" name="Action Button: Forward or Next 4">
            <a:hlinkClick r:id="" action="ppaction://hlinkshowjump?jump=nextslide" highlightClick="1"/>
            <a:extLst>
              <a:ext uri="{FF2B5EF4-FFF2-40B4-BE49-F238E27FC236}">
                <a16:creationId xmlns:a16="http://schemas.microsoft.com/office/drawing/2014/main" id="{C4C75413-A398-4626-965A-3334CBC85A88}"/>
              </a:ext>
            </a:extLst>
          </p:cNvPr>
          <p:cNvSpPr>
            <a:spLocks noChangeArrowheads="1"/>
          </p:cNvSpPr>
          <p:nvPr/>
        </p:nvSpPr>
        <p:spPr bwMode="auto">
          <a:xfrm>
            <a:off x="7620000" y="5815013"/>
            <a:ext cx="822325" cy="823912"/>
          </a:xfrm>
          <a:prstGeom prst="actionButtonForwardNext">
            <a:avLst/>
          </a:prstGeom>
          <a:solidFill>
            <a:srgbClr val="9999FF"/>
          </a:solidFill>
          <a:ln w="9525" algn="ctr">
            <a:solidFill>
              <a:schemeClr val="tx1"/>
            </a:solidFill>
            <a:round/>
            <a:headEnd/>
            <a:tailEnd/>
          </a:ln>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7046" name="TextBox 5">
            <a:extLst>
              <a:ext uri="{FF2B5EF4-FFF2-40B4-BE49-F238E27FC236}">
                <a16:creationId xmlns:a16="http://schemas.microsoft.com/office/drawing/2014/main" id="{F2168FED-D972-43D8-AC06-842E5EFA3FCA}"/>
              </a:ext>
            </a:extLst>
          </p:cNvPr>
          <p:cNvSpPr txBox="1">
            <a:spLocks noChangeArrowheads="1"/>
          </p:cNvSpPr>
          <p:nvPr/>
        </p:nvSpPr>
        <p:spPr bwMode="auto">
          <a:xfrm>
            <a:off x="2971800" y="5867400"/>
            <a:ext cx="464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000"/>
              <a:t>More questions and answers are on the following slides!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3CCC-C750-4E92-9B1D-59629225B216}"/>
              </a:ext>
            </a:extLst>
          </p:cNvPr>
          <p:cNvSpPr>
            <a:spLocks noGrp="1"/>
          </p:cNvSpPr>
          <p:nvPr>
            <p:ph type="title"/>
          </p:nvPr>
        </p:nvSpPr>
        <p:spPr>
          <a:solidFill>
            <a:schemeClr val="accent2">
              <a:lumMod val="40000"/>
              <a:lumOff val="60000"/>
            </a:schemeClr>
          </a:solidFill>
          <a:ln w="28575">
            <a:solidFill>
              <a:schemeClr val="tx1"/>
            </a:solidFill>
          </a:ln>
        </p:spPr>
        <p:txBody>
          <a:bodyPr/>
          <a:lstStyle/>
          <a:p>
            <a:pPr eaLnBrk="1" hangingPunct="1">
              <a:defRPr/>
            </a:pPr>
            <a:r>
              <a:rPr lang="en-US" b="1" dirty="0"/>
              <a:t>Exercise 3a: Questions (cont.)</a:t>
            </a:r>
            <a:endParaRPr lang="en-US" dirty="0"/>
          </a:p>
        </p:txBody>
      </p:sp>
      <p:sp>
        <p:nvSpPr>
          <p:cNvPr id="88067" name="Content Placeholder 2">
            <a:extLst>
              <a:ext uri="{FF2B5EF4-FFF2-40B4-BE49-F238E27FC236}">
                <a16:creationId xmlns:a16="http://schemas.microsoft.com/office/drawing/2014/main" id="{ED4E64F7-0D5A-4A8E-99AF-C8869F72064C}"/>
              </a:ext>
            </a:extLst>
          </p:cNvPr>
          <p:cNvSpPr>
            <a:spLocks noGrp="1"/>
          </p:cNvSpPr>
          <p:nvPr>
            <p:ph idx="1"/>
          </p:nvPr>
        </p:nvSpPr>
        <p:spPr>
          <a:xfrm>
            <a:off x="457200" y="1752600"/>
            <a:ext cx="8229600" cy="4525963"/>
          </a:xfrm>
        </p:spPr>
        <p:txBody>
          <a:bodyPr/>
          <a:lstStyle/>
          <a:p>
            <a:pPr eaLnBrk="1" hangingPunct="1">
              <a:buFontTx/>
              <a:buNone/>
            </a:pPr>
            <a:r>
              <a:rPr lang="en-US" altLang="en-US" sz="2400" b="1"/>
              <a:t>Q9. </a:t>
            </a:r>
            <a:r>
              <a:rPr lang="en-US" altLang="en-US" sz="2400"/>
              <a:t>Which cools you down more on a hot sunny day: sitting in front of a fan or taking a dip in a swimming pool? Why?</a:t>
            </a:r>
          </a:p>
          <a:p>
            <a:pPr eaLnBrk="1" hangingPunct="1">
              <a:buFontTx/>
              <a:buNone/>
            </a:pPr>
            <a:r>
              <a:rPr lang="en-US" altLang="en-US" sz="2400"/>
              <a:t> </a:t>
            </a:r>
          </a:p>
          <a:p>
            <a:pPr eaLnBrk="1" hangingPunct="1">
              <a:buFontTx/>
              <a:buNone/>
            </a:pPr>
            <a:r>
              <a:rPr lang="en-US" altLang="en-US" sz="2400" b="1"/>
              <a:t>Q10</a:t>
            </a:r>
            <a:r>
              <a:rPr lang="en-US" altLang="en-US" sz="2400"/>
              <a:t>. Why does deer fur have such low conductivity, when compared to a single deer hair?</a:t>
            </a:r>
          </a:p>
          <a:p>
            <a:pPr eaLnBrk="1" hangingPunct="1">
              <a:buFontTx/>
              <a:buNone/>
            </a:pPr>
            <a:r>
              <a:rPr lang="en-US" altLang="en-US" sz="2400"/>
              <a:t> </a:t>
            </a:r>
          </a:p>
          <a:p>
            <a:pPr eaLnBrk="1" hangingPunct="1">
              <a:buFontTx/>
              <a:buNone/>
            </a:pPr>
            <a:r>
              <a:rPr lang="en-US" altLang="en-US" sz="2400" b="1"/>
              <a:t>Q11</a:t>
            </a:r>
            <a:r>
              <a:rPr lang="en-US" altLang="en-US" sz="2400"/>
              <a:t>. Since reptile scales are made of the same material as fur, why is fur a good insulator, while reptile scales are a poor insulator?    </a:t>
            </a:r>
          </a:p>
          <a:p>
            <a:pPr eaLnBrk="1" hangingPunct="1"/>
            <a:endParaRPr lang="en-US" altLang="en-US"/>
          </a:p>
        </p:txBody>
      </p:sp>
      <p:sp>
        <p:nvSpPr>
          <p:cNvPr id="88068" name="Slide Number Placeholder 3">
            <a:extLst>
              <a:ext uri="{FF2B5EF4-FFF2-40B4-BE49-F238E27FC236}">
                <a16:creationId xmlns:a16="http://schemas.microsoft.com/office/drawing/2014/main" id="{90EF6AB1-1035-4D26-8A42-E7FE1380224D}"/>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D0BA149B-BFAB-46CD-92A2-2E7A53978E57}" type="slidenum">
              <a:rPr lang="en-US" altLang="en-US" sz="1400" b="0"/>
              <a:pPr eaLnBrk="1" hangingPunct="1"/>
              <a:t>85</a:t>
            </a:fld>
            <a:endParaRPr lang="en-US" altLang="en-US" sz="1400" b="0"/>
          </a:p>
        </p:txBody>
      </p:sp>
      <p:sp>
        <p:nvSpPr>
          <p:cNvPr id="88069" name="Action Button: Forward or Next 8">
            <a:hlinkClick r:id="" action="ppaction://hlinkshowjump?jump=nextslide" highlightClick="1"/>
            <a:extLst>
              <a:ext uri="{FF2B5EF4-FFF2-40B4-BE49-F238E27FC236}">
                <a16:creationId xmlns:a16="http://schemas.microsoft.com/office/drawing/2014/main" id="{666E2A3D-603D-49C1-919C-3191076A3F64}"/>
              </a:ext>
            </a:extLst>
          </p:cNvPr>
          <p:cNvSpPr>
            <a:spLocks noChangeArrowheads="1"/>
          </p:cNvSpPr>
          <p:nvPr/>
        </p:nvSpPr>
        <p:spPr bwMode="auto">
          <a:xfrm>
            <a:off x="7848600" y="5791200"/>
            <a:ext cx="822325" cy="822325"/>
          </a:xfrm>
          <a:prstGeom prst="actionButtonForwardNext">
            <a:avLst/>
          </a:prstGeom>
          <a:solidFill>
            <a:srgbClr val="9999FF"/>
          </a:solidFill>
          <a:ln w="9525" algn="ctr">
            <a:solidFill>
              <a:schemeClr val="tx1"/>
            </a:solidFill>
            <a:round/>
            <a:headEnd/>
            <a:tailEnd/>
          </a:ln>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070" name="TextBox 9">
            <a:extLst>
              <a:ext uri="{FF2B5EF4-FFF2-40B4-BE49-F238E27FC236}">
                <a16:creationId xmlns:a16="http://schemas.microsoft.com/office/drawing/2014/main" id="{1C553060-EC50-412C-99CA-A7E78492A5DB}"/>
              </a:ext>
            </a:extLst>
          </p:cNvPr>
          <p:cNvSpPr txBox="1">
            <a:spLocks noChangeArrowheads="1"/>
          </p:cNvSpPr>
          <p:nvPr/>
        </p:nvSpPr>
        <p:spPr bwMode="auto">
          <a:xfrm>
            <a:off x="2971800" y="6019800"/>
            <a:ext cx="464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000"/>
              <a:t>Answers are on the following slides!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3554-B4E5-48EA-AA43-25799629E3B6}"/>
              </a:ext>
            </a:extLst>
          </p:cNvPr>
          <p:cNvSpPr>
            <a:spLocks noGrp="1"/>
          </p:cNvSpPr>
          <p:nvPr>
            <p:ph type="title"/>
          </p:nvPr>
        </p:nvSpPr>
        <p:spPr>
          <a:xfrm>
            <a:off x="457200" y="152400"/>
            <a:ext cx="8229600" cy="914400"/>
          </a:xfrm>
          <a:solidFill>
            <a:schemeClr val="accent2">
              <a:lumMod val="40000"/>
              <a:lumOff val="60000"/>
            </a:schemeClr>
          </a:solidFill>
          <a:ln w="28575">
            <a:solidFill>
              <a:schemeClr val="tx1"/>
            </a:solidFill>
          </a:ln>
        </p:spPr>
        <p:txBody>
          <a:bodyPr/>
          <a:lstStyle/>
          <a:p>
            <a:pPr eaLnBrk="1" hangingPunct="1">
              <a:defRPr/>
            </a:pPr>
            <a:r>
              <a:rPr lang="en-US" b="1" dirty="0"/>
              <a:t>Exercise 3a Answers</a:t>
            </a:r>
          </a:p>
        </p:txBody>
      </p:sp>
      <p:sp>
        <p:nvSpPr>
          <p:cNvPr id="89091" name="Slide Number Placeholder 2">
            <a:extLst>
              <a:ext uri="{FF2B5EF4-FFF2-40B4-BE49-F238E27FC236}">
                <a16:creationId xmlns:a16="http://schemas.microsoft.com/office/drawing/2014/main" id="{B5D7CBFE-088A-4770-AB83-D0D1E0F4AF19}"/>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875976CA-3F87-482B-B0EC-917618B57BDD}" type="slidenum">
              <a:rPr lang="en-US" altLang="en-US" sz="1400" b="0"/>
              <a:pPr eaLnBrk="1" hangingPunct="1"/>
              <a:t>86</a:t>
            </a:fld>
            <a:endParaRPr lang="en-US" altLang="en-US" sz="1400" b="0"/>
          </a:p>
        </p:txBody>
      </p:sp>
      <p:sp>
        <p:nvSpPr>
          <p:cNvPr id="4" name="TextBox 3">
            <a:extLst>
              <a:ext uri="{FF2B5EF4-FFF2-40B4-BE49-F238E27FC236}">
                <a16:creationId xmlns:a16="http://schemas.microsoft.com/office/drawing/2014/main" id="{6535B319-A60C-48C8-A49A-F627B9ABD84B}"/>
              </a:ext>
            </a:extLst>
          </p:cNvPr>
          <p:cNvSpPr txBox="1"/>
          <p:nvPr/>
        </p:nvSpPr>
        <p:spPr>
          <a:xfrm>
            <a:off x="228600" y="1143000"/>
            <a:ext cx="8686800" cy="6002338"/>
          </a:xfrm>
          <a:prstGeom prst="rect">
            <a:avLst/>
          </a:prstGeom>
          <a:noFill/>
        </p:spPr>
        <p:txBody>
          <a:bodyPr>
            <a:spAutoFit/>
          </a:bodyPr>
          <a:lstStyle/>
          <a:p>
            <a:pPr>
              <a:defRPr/>
            </a:pPr>
            <a:r>
              <a:rPr lang="en-US" sz="2400" dirty="0">
                <a:latin typeface="Arial" charset="0"/>
                <a:cs typeface="+mn-cs"/>
              </a:rPr>
              <a:t>Q5. Which material listed in the table is most conductive, and which is the least conductive?</a:t>
            </a:r>
          </a:p>
          <a:p>
            <a:pPr>
              <a:defRPr/>
            </a:pPr>
            <a:endParaRPr lang="en-US" sz="2400" dirty="0">
              <a:latin typeface="Arial" charset="0"/>
              <a:cs typeface="+mn-cs"/>
            </a:endParaRPr>
          </a:p>
          <a:p>
            <a:pPr>
              <a:defRPr/>
            </a:pPr>
            <a:r>
              <a:rPr lang="en-US" sz="2400" dirty="0">
                <a:solidFill>
                  <a:schemeClr val="accent2">
                    <a:lumMod val="60000"/>
                    <a:lumOff val="40000"/>
                  </a:schemeClr>
                </a:solidFill>
                <a:latin typeface="Arial" charset="0"/>
                <a:cs typeface="+mn-cs"/>
              </a:rPr>
              <a:t>Copper is most conductive, &amp; air is the least conductive.</a:t>
            </a:r>
          </a:p>
          <a:p>
            <a:pPr>
              <a:defRPr/>
            </a:pPr>
            <a:r>
              <a:rPr lang="en-US" sz="2400" dirty="0">
                <a:latin typeface="Arial" charset="0"/>
                <a:cs typeface="+mn-cs"/>
              </a:rPr>
              <a:t> </a:t>
            </a:r>
          </a:p>
          <a:p>
            <a:pPr>
              <a:defRPr/>
            </a:pPr>
            <a:r>
              <a:rPr lang="en-US" sz="2400" dirty="0">
                <a:latin typeface="Arial" charset="0"/>
                <a:cs typeface="+mn-cs"/>
              </a:rPr>
              <a:t>Q6. Which material is the best insulator?  Which material is the worst insulator?</a:t>
            </a:r>
          </a:p>
          <a:p>
            <a:pPr>
              <a:defRPr/>
            </a:pPr>
            <a:endParaRPr lang="en-US" sz="2400" dirty="0">
              <a:latin typeface="Arial" charset="0"/>
              <a:cs typeface="+mn-cs"/>
            </a:endParaRPr>
          </a:p>
          <a:p>
            <a:pPr>
              <a:defRPr/>
            </a:pPr>
            <a:r>
              <a:rPr lang="en-US" sz="2400" dirty="0">
                <a:solidFill>
                  <a:schemeClr val="accent2">
                    <a:lumMod val="60000"/>
                    <a:lumOff val="40000"/>
                  </a:schemeClr>
                </a:solidFill>
                <a:latin typeface="Arial" charset="0"/>
                <a:cs typeface="+mn-cs"/>
              </a:rPr>
              <a:t>Copper is the worst insulator, and air is the best insulator.</a:t>
            </a:r>
          </a:p>
          <a:p>
            <a:pPr>
              <a:defRPr/>
            </a:pPr>
            <a:endParaRPr lang="en-US" sz="2400" dirty="0">
              <a:solidFill>
                <a:srgbClr val="FF0000"/>
              </a:solidFill>
              <a:latin typeface="Arial" charset="0"/>
              <a:cs typeface="+mn-cs"/>
            </a:endParaRPr>
          </a:p>
          <a:p>
            <a:pPr>
              <a:defRPr/>
            </a:pPr>
            <a:r>
              <a:rPr lang="en-US" sz="2400" dirty="0">
                <a:latin typeface="Arial" charset="0"/>
                <a:cs typeface="+mn-cs"/>
              </a:rPr>
              <a:t> Q7. What is the relationship between a material’s thermal conductivity and its ability to insulate?</a:t>
            </a:r>
          </a:p>
          <a:p>
            <a:pPr>
              <a:defRPr/>
            </a:pPr>
            <a:endParaRPr lang="en-US" sz="2400" dirty="0">
              <a:latin typeface="Arial" charset="0"/>
              <a:cs typeface="+mn-cs"/>
            </a:endParaRPr>
          </a:p>
          <a:p>
            <a:pPr>
              <a:defRPr/>
            </a:pPr>
            <a:r>
              <a:rPr lang="en-US" sz="2400" dirty="0">
                <a:solidFill>
                  <a:schemeClr val="accent2">
                    <a:lumMod val="60000"/>
                    <a:lumOff val="40000"/>
                  </a:schemeClr>
                </a:solidFill>
                <a:latin typeface="Arial" charset="0"/>
                <a:cs typeface="+mn-cs"/>
              </a:rPr>
              <a:t>They are the inverse of one another: a good insulator is a poor conductor of heat, and vice versa.</a:t>
            </a:r>
          </a:p>
          <a:p>
            <a:pPr>
              <a:defRPr/>
            </a:pPr>
            <a:endParaRPr lang="en-US" sz="2400" dirty="0">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2">
            <a:extLst>
              <a:ext uri="{FF2B5EF4-FFF2-40B4-BE49-F238E27FC236}">
                <a16:creationId xmlns:a16="http://schemas.microsoft.com/office/drawing/2014/main" id="{2791EE5A-1A80-4659-82C1-8103FA69DA4A}"/>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88562E41-24A4-422C-B2A7-1FA7A2C38EAF}" type="slidenum">
              <a:rPr lang="en-US" altLang="en-US" sz="1400" b="0"/>
              <a:pPr eaLnBrk="1" hangingPunct="1"/>
              <a:t>87</a:t>
            </a:fld>
            <a:endParaRPr lang="en-US" altLang="en-US" sz="1400" b="0"/>
          </a:p>
        </p:txBody>
      </p:sp>
      <p:sp>
        <p:nvSpPr>
          <p:cNvPr id="4" name="TextBox 3">
            <a:extLst>
              <a:ext uri="{FF2B5EF4-FFF2-40B4-BE49-F238E27FC236}">
                <a16:creationId xmlns:a16="http://schemas.microsoft.com/office/drawing/2014/main" id="{BB98CB46-B7D9-47F2-ACD8-5F8C8FFA09DB}"/>
              </a:ext>
            </a:extLst>
          </p:cNvPr>
          <p:cNvSpPr txBox="1"/>
          <p:nvPr/>
        </p:nvSpPr>
        <p:spPr>
          <a:xfrm>
            <a:off x="457200" y="381000"/>
            <a:ext cx="8229600" cy="5262563"/>
          </a:xfrm>
          <a:prstGeom prst="rect">
            <a:avLst/>
          </a:prstGeom>
          <a:noFill/>
        </p:spPr>
        <p:txBody>
          <a:bodyPr>
            <a:spAutoFit/>
          </a:bodyPr>
          <a:lstStyle/>
          <a:p>
            <a:pPr>
              <a:defRPr/>
            </a:pPr>
            <a:r>
              <a:rPr lang="en-US" sz="2400" dirty="0">
                <a:latin typeface="Arial" charset="0"/>
                <a:cs typeface="+mn-cs"/>
              </a:rPr>
              <a:t>Q8. Why do snakes move out onto paved roads and lie on them at night?</a:t>
            </a:r>
          </a:p>
          <a:p>
            <a:pPr>
              <a:defRPr/>
            </a:pPr>
            <a:endParaRPr lang="en-US" sz="2400" dirty="0">
              <a:latin typeface="Arial" charset="0"/>
              <a:cs typeface="+mn-cs"/>
            </a:endParaRPr>
          </a:p>
          <a:p>
            <a:pPr>
              <a:defRPr/>
            </a:pPr>
            <a:r>
              <a:rPr lang="en-US" sz="2400" dirty="0">
                <a:solidFill>
                  <a:schemeClr val="accent2">
                    <a:lumMod val="60000"/>
                    <a:lumOff val="40000"/>
                  </a:schemeClr>
                </a:solidFill>
                <a:latin typeface="Arial" charset="0"/>
                <a:cs typeface="+mn-cs"/>
              </a:rPr>
              <a:t>Reptiles are </a:t>
            </a:r>
            <a:r>
              <a:rPr lang="en-US" sz="2400" dirty="0" err="1">
                <a:solidFill>
                  <a:schemeClr val="accent2">
                    <a:lumMod val="60000"/>
                    <a:lumOff val="40000"/>
                  </a:schemeClr>
                </a:solidFill>
                <a:latin typeface="Arial" charset="0"/>
                <a:cs typeface="+mn-cs"/>
              </a:rPr>
              <a:t>ectothermic</a:t>
            </a:r>
            <a:r>
              <a:rPr lang="en-US" sz="2400" dirty="0">
                <a:solidFill>
                  <a:schemeClr val="accent2">
                    <a:lumMod val="60000"/>
                    <a:lumOff val="40000"/>
                  </a:schemeClr>
                </a:solidFill>
                <a:latin typeface="Arial" charset="0"/>
                <a:cs typeface="+mn-cs"/>
              </a:rPr>
              <a:t>, in that they regulate their body temperatures largely by exchanging heat with their surroundings: ‘</a:t>
            </a:r>
            <a:r>
              <a:rPr lang="en-US" sz="2400" dirty="0" err="1">
                <a:solidFill>
                  <a:schemeClr val="accent2">
                    <a:lumMod val="60000"/>
                    <a:lumOff val="40000"/>
                  </a:schemeClr>
                </a:solidFill>
                <a:latin typeface="Arial" charset="0"/>
                <a:cs typeface="+mn-cs"/>
              </a:rPr>
              <a:t>Ecto</a:t>
            </a:r>
            <a:r>
              <a:rPr lang="en-US" sz="2400" dirty="0">
                <a:solidFill>
                  <a:schemeClr val="accent2">
                    <a:lumMod val="60000"/>
                    <a:lumOff val="40000"/>
                  </a:schemeClr>
                </a:solidFill>
                <a:latin typeface="Arial" charset="0"/>
                <a:cs typeface="+mn-cs"/>
              </a:rPr>
              <a:t>’ means ‘outside’. Rocks and roads made of rock material have high conductivities. Exposed to the sun during the day, a paved road takes up heat, and at night will give up this heat to </a:t>
            </a:r>
            <a:r>
              <a:rPr lang="en-US" sz="2400">
                <a:solidFill>
                  <a:schemeClr val="accent2">
                    <a:lumMod val="60000"/>
                    <a:lumOff val="40000"/>
                  </a:schemeClr>
                </a:solidFill>
                <a:latin typeface="Arial" charset="0"/>
                <a:cs typeface="+mn-cs"/>
              </a:rPr>
              <a:t>snakes lying </a:t>
            </a:r>
            <a:r>
              <a:rPr lang="en-US" sz="2400" dirty="0">
                <a:solidFill>
                  <a:schemeClr val="accent2">
                    <a:lumMod val="60000"/>
                    <a:lumOff val="40000"/>
                  </a:schemeClr>
                </a:solidFill>
                <a:latin typeface="Arial" charset="0"/>
                <a:cs typeface="+mn-cs"/>
              </a:rPr>
              <a:t>on it.  This allows snakes to be active longer at night in search of mice and other rodents that are nocturnal (night active). This behavior pattern is a boon to herpetologists who can drive the roads at night to pick up specimens for their research.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2">
            <a:extLst>
              <a:ext uri="{FF2B5EF4-FFF2-40B4-BE49-F238E27FC236}">
                <a16:creationId xmlns:a16="http://schemas.microsoft.com/office/drawing/2014/main" id="{4D66001D-2EF4-40FB-B1C1-C8A21D1D3230}"/>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0C17728F-16B5-4DB4-AFF6-3E95177DF86D}" type="slidenum">
              <a:rPr lang="en-US" altLang="en-US" sz="1400" b="0"/>
              <a:pPr eaLnBrk="1" hangingPunct="1"/>
              <a:t>88</a:t>
            </a:fld>
            <a:endParaRPr lang="en-US" altLang="en-US" sz="1400" b="0"/>
          </a:p>
        </p:txBody>
      </p:sp>
      <p:sp>
        <p:nvSpPr>
          <p:cNvPr id="4" name="TextBox 3">
            <a:extLst>
              <a:ext uri="{FF2B5EF4-FFF2-40B4-BE49-F238E27FC236}">
                <a16:creationId xmlns:a16="http://schemas.microsoft.com/office/drawing/2014/main" id="{CDA88B99-5B22-483B-B5E3-3D0E58948D57}"/>
              </a:ext>
            </a:extLst>
          </p:cNvPr>
          <p:cNvSpPr txBox="1"/>
          <p:nvPr/>
        </p:nvSpPr>
        <p:spPr>
          <a:xfrm>
            <a:off x="228600" y="228600"/>
            <a:ext cx="8686800" cy="6740525"/>
          </a:xfrm>
          <a:prstGeom prst="rect">
            <a:avLst/>
          </a:prstGeom>
          <a:noFill/>
        </p:spPr>
        <p:txBody>
          <a:bodyPr>
            <a:spAutoFit/>
          </a:bodyPr>
          <a:lstStyle/>
          <a:p>
            <a:pPr>
              <a:defRPr/>
            </a:pPr>
            <a:r>
              <a:rPr lang="en-US" sz="2400" dirty="0">
                <a:latin typeface="Arial" charset="0"/>
                <a:cs typeface="+mn-cs"/>
              </a:rPr>
              <a:t>Q9. Which cools you down more on a hot sunny day: sitting in front of a fan or taking a dip in a swimming pool? Why?</a:t>
            </a:r>
          </a:p>
          <a:p>
            <a:pPr>
              <a:defRPr/>
            </a:pPr>
            <a:endParaRPr lang="en-US" sz="2400" dirty="0">
              <a:latin typeface="Arial" charset="0"/>
              <a:cs typeface="+mn-cs"/>
            </a:endParaRPr>
          </a:p>
          <a:p>
            <a:pPr>
              <a:defRPr/>
            </a:pPr>
            <a:r>
              <a:rPr lang="en-US" sz="2400" dirty="0">
                <a:solidFill>
                  <a:schemeClr val="accent2">
                    <a:lumMod val="60000"/>
                    <a:lumOff val="40000"/>
                  </a:schemeClr>
                </a:solidFill>
                <a:latin typeface="Arial" charset="0"/>
                <a:cs typeface="+mn-cs"/>
              </a:rPr>
              <a:t>A dip in a pool, definitely.  This is because the thermal conductivity of water is 24 times better than that of air. It can more quickly absorb our body heat.</a:t>
            </a:r>
          </a:p>
          <a:p>
            <a:pPr>
              <a:defRPr/>
            </a:pPr>
            <a:r>
              <a:rPr lang="en-US" sz="2400" dirty="0">
                <a:latin typeface="Arial" charset="0"/>
                <a:cs typeface="+mn-cs"/>
              </a:rPr>
              <a:t>  </a:t>
            </a:r>
          </a:p>
          <a:p>
            <a:pPr>
              <a:defRPr/>
            </a:pPr>
            <a:r>
              <a:rPr lang="en-US" sz="2400" dirty="0">
                <a:latin typeface="Arial" charset="0"/>
                <a:cs typeface="+mn-cs"/>
              </a:rPr>
              <a:t>Q11. Since reptile scales are made of the same material as fur, why is fur a good insulator, while reptile scales are a poor insulator? </a:t>
            </a:r>
          </a:p>
          <a:p>
            <a:pPr>
              <a:defRPr/>
            </a:pPr>
            <a:endParaRPr lang="en-US" sz="2400" dirty="0">
              <a:latin typeface="Arial" charset="0"/>
              <a:cs typeface="+mn-cs"/>
            </a:endParaRPr>
          </a:p>
          <a:p>
            <a:pPr>
              <a:defRPr/>
            </a:pPr>
            <a:r>
              <a:rPr lang="en-US" sz="2400" dirty="0">
                <a:solidFill>
                  <a:schemeClr val="accent2">
                    <a:lumMod val="60000"/>
                    <a:lumOff val="40000"/>
                  </a:schemeClr>
                </a:solidFill>
                <a:latin typeface="Arial" charset="0"/>
                <a:cs typeface="+mn-cs"/>
              </a:rPr>
              <a:t>Keratin itself is a good heat conductor, and thus a poor insulator. The keratinous scales of reptiles are flat and fit tightly to the body to prevent desiccation or water loss. They are not designed to trap air, which gives coverings of fur and feathers their great insulation properties.</a:t>
            </a:r>
          </a:p>
          <a:p>
            <a:pPr>
              <a:defRPr/>
            </a:pPr>
            <a:r>
              <a:rPr lang="en-US" sz="2400" dirty="0">
                <a:latin typeface="Arial" charset="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2">
            <a:extLst>
              <a:ext uri="{FF2B5EF4-FFF2-40B4-BE49-F238E27FC236}">
                <a16:creationId xmlns:a16="http://schemas.microsoft.com/office/drawing/2014/main" id="{6B407F6F-56CB-426B-AABC-CD2FA6BF32CF}"/>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99BFBD0E-1087-4A3B-92D4-8445D542EFB3}" type="slidenum">
              <a:rPr lang="en-US" altLang="en-US" sz="1400" b="0"/>
              <a:pPr eaLnBrk="1" hangingPunct="1"/>
              <a:t>89</a:t>
            </a:fld>
            <a:endParaRPr lang="en-US" altLang="en-US" sz="1400" b="0"/>
          </a:p>
        </p:txBody>
      </p:sp>
      <p:sp>
        <p:nvSpPr>
          <p:cNvPr id="4" name="TextBox 3">
            <a:extLst>
              <a:ext uri="{FF2B5EF4-FFF2-40B4-BE49-F238E27FC236}">
                <a16:creationId xmlns:a16="http://schemas.microsoft.com/office/drawing/2014/main" id="{B8AED0E2-ECDE-4D78-A594-E2682130250F}"/>
              </a:ext>
            </a:extLst>
          </p:cNvPr>
          <p:cNvSpPr txBox="1"/>
          <p:nvPr/>
        </p:nvSpPr>
        <p:spPr>
          <a:xfrm>
            <a:off x="304800" y="762000"/>
            <a:ext cx="8610600" cy="6002338"/>
          </a:xfrm>
          <a:prstGeom prst="rect">
            <a:avLst/>
          </a:prstGeom>
          <a:noFill/>
        </p:spPr>
        <p:txBody>
          <a:bodyPr>
            <a:spAutoFit/>
          </a:bodyPr>
          <a:lstStyle/>
          <a:p>
            <a:pPr>
              <a:defRPr/>
            </a:pPr>
            <a:r>
              <a:rPr lang="en-US" sz="2400" dirty="0">
                <a:latin typeface="Arial" charset="0"/>
                <a:cs typeface="+mn-cs"/>
              </a:rPr>
              <a:t>Q10. Why does deer fur have such low conductivity, when compared to a single deer hair?</a:t>
            </a:r>
          </a:p>
          <a:p>
            <a:pPr>
              <a:defRPr/>
            </a:pPr>
            <a:endParaRPr lang="en-US" sz="2400" dirty="0">
              <a:latin typeface="Arial" charset="0"/>
              <a:cs typeface="+mn-cs"/>
            </a:endParaRPr>
          </a:p>
          <a:p>
            <a:pPr>
              <a:defRPr/>
            </a:pPr>
            <a:r>
              <a:rPr lang="en-US" sz="2400" dirty="0">
                <a:solidFill>
                  <a:schemeClr val="accent2">
                    <a:lumMod val="60000"/>
                    <a:lumOff val="40000"/>
                  </a:schemeClr>
                </a:solidFill>
                <a:latin typeface="Arial" charset="0"/>
                <a:cs typeface="+mn-cs"/>
              </a:rPr>
              <a:t>Fur and feathers are both good insulators, that is, they have low conductivities.   So, it may surprise you to learn that both fur and feathers are made up of thousands of hairs or fibers, each of which is not a good insulator.  These individual hairs are poor insulators because they are made of a material called keratin, which has a relatively high conductivity.  Fur is a much better insulator than the individual hairs that it is made of because fur traps large amounts of air, which is a great insulator.  In fact, the conductivity of air is only about 0.025 W/</a:t>
            </a:r>
            <a:r>
              <a:rPr lang="en-US" sz="2400" dirty="0" err="1">
                <a:solidFill>
                  <a:schemeClr val="accent2">
                    <a:lumMod val="60000"/>
                    <a:lumOff val="40000"/>
                  </a:schemeClr>
                </a:solidFill>
                <a:latin typeface="Arial" charset="0"/>
                <a:cs typeface="+mn-cs"/>
              </a:rPr>
              <a:t>mK</a:t>
            </a:r>
            <a:r>
              <a:rPr lang="en-US" sz="2400" dirty="0">
                <a:solidFill>
                  <a:schemeClr val="accent2">
                    <a:lumMod val="60000"/>
                    <a:lumOff val="40000"/>
                  </a:schemeClr>
                </a:solidFill>
                <a:latin typeface="Arial" charset="0"/>
                <a:cs typeface="+mn-cs"/>
              </a:rPr>
              <a:t>, making it one of the best insulators available.  (Continued on next slide)</a:t>
            </a:r>
          </a:p>
          <a:p>
            <a:pPr>
              <a:defRPr/>
            </a:pPr>
            <a:r>
              <a:rPr lang="en-US" sz="2400" dirty="0">
                <a:latin typeface="Arial" charset="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a:extLst>
              <a:ext uri="{FF2B5EF4-FFF2-40B4-BE49-F238E27FC236}">
                <a16:creationId xmlns:a16="http://schemas.microsoft.com/office/drawing/2014/main" id="{D2D05CD4-1BA3-40A9-A4E3-6EE138F93A27}"/>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F0C41004-97E4-4976-93B0-C2E8B63F95C5}" type="slidenum">
              <a:rPr lang="en-US" altLang="en-US" sz="1400" b="0"/>
              <a:pPr eaLnBrk="1" hangingPunct="1"/>
              <a:t>9</a:t>
            </a:fld>
            <a:endParaRPr lang="en-US" altLang="en-US" sz="1400" b="0"/>
          </a:p>
        </p:txBody>
      </p:sp>
      <p:sp>
        <p:nvSpPr>
          <p:cNvPr id="10243" name="Rectangle 2">
            <a:extLst>
              <a:ext uri="{FF2B5EF4-FFF2-40B4-BE49-F238E27FC236}">
                <a16:creationId xmlns:a16="http://schemas.microsoft.com/office/drawing/2014/main" id="{171629F0-856C-40EF-ACF2-293F711E3E34}"/>
              </a:ext>
            </a:extLst>
          </p:cNvPr>
          <p:cNvSpPr>
            <a:spLocks noGrp="1" noChangeArrowheads="1"/>
          </p:cNvSpPr>
          <p:nvPr>
            <p:ph type="title"/>
          </p:nvPr>
        </p:nvSpPr>
        <p:spPr>
          <a:xfrm>
            <a:off x="457200" y="228600"/>
            <a:ext cx="8229600" cy="731838"/>
          </a:xfrm>
          <a:solidFill>
            <a:schemeClr val="bg2"/>
          </a:solidFill>
          <a:ln w="38100">
            <a:solidFill>
              <a:schemeClr val="tx1"/>
            </a:solidFill>
            <a:miter lim="800000"/>
            <a:headEnd/>
            <a:tailEnd/>
          </a:ln>
        </p:spPr>
        <p:txBody>
          <a:bodyPr/>
          <a:lstStyle/>
          <a:p>
            <a:pPr eaLnBrk="1" hangingPunct="1"/>
            <a:r>
              <a:rPr lang="en-US" altLang="en-US" sz="3200" b="1">
                <a:solidFill>
                  <a:schemeClr val="bg1"/>
                </a:solidFill>
              </a:rPr>
              <a:t>Materials List</a:t>
            </a:r>
          </a:p>
        </p:txBody>
      </p:sp>
      <p:sp>
        <p:nvSpPr>
          <p:cNvPr id="10244" name="Rectangle 4">
            <a:extLst>
              <a:ext uri="{FF2B5EF4-FFF2-40B4-BE49-F238E27FC236}">
                <a16:creationId xmlns:a16="http://schemas.microsoft.com/office/drawing/2014/main" id="{2539BC92-BC01-4FB1-BD2E-AC938AEDBC45}"/>
              </a:ext>
            </a:extLst>
          </p:cNvPr>
          <p:cNvSpPr>
            <a:spLocks noGrp="1" noChangeArrowheads="1"/>
          </p:cNvSpPr>
          <p:nvPr>
            <p:ph type="body" sz="half" idx="1"/>
          </p:nvPr>
        </p:nvSpPr>
        <p:spPr>
          <a:xfrm>
            <a:off x="457200" y="1143000"/>
            <a:ext cx="2971800" cy="5562600"/>
          </a:xfrm>
        </p:spPr>
        <p:txBody>
          <a:bodyPr/>
          <a:lstStyle/>
          <a:p>
            <a:pPr eaLnBrk="1" hangingPunct="1">
              <a:lnSpc>
                <a:spcPct val="80000"/>
              </a:lnSpc>
              <a:buFontTx/>
              <a:buNone/>
            </a:pPr>
            <a:r>
              <a:rPr lang="en-US" altLang="zh-CN" sz="2000" b="1" u="sng">
                <a:ea typeface="SimSun" panose="02010600030101010101" pitchFamily="2" charset="-122"/>
              </a:rPr>
              <a:t>Body Coverings</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Alligator 8</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Bear 6</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Bird foot 12</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Buffalo 4</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Coyote 7</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Deer 5</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Goose 17 </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Kangaroo 16</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Skunk 1</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Pheasant 2</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Rabbit 3</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Rattlesnake 5</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Mink 13</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Mountain goat 18</a:t>
            </a:r>
          </a:p>
          <a:p>
            <a:pPr eaLnBrk="1" hangingPunct="1">
              <a:lnSpc>
                <a:spcPct val="80000"/>
              </a:lnSpc>
              <a:buFont typeface="Wingdings" panose="05000000000000000000" pitchFamily="2" charset="2"/>
              <a:buChar char="q"/>
            </a:pPr>
            <a:endParaRPr lang="en-US" altLang="zh-CN" sz="2000" b="1">
              <a:ea typeface="SimSun" panose="02010600030101010101" pitchFamily="2" charset="-122"/>
            </a:endParaRPr>
          </a:p>
        </p:txBody>
      </p:sp>
      <p:sp>
        <p:nvSpPr>
          <p:cNvPr id="10245" name="Rectangle 5">
            <a:extLst>
              <a:ext uri="{FF2B5EF4-FFF2-40B4-BE49-F238E27FC236}">
                <a16:creationId xmlns:a16="http://schemas.microsoft.com/office/drawing/2014/main" id="{53E5AE3C-600E-469C-988E-D4CFE7EDA21B}"/>
              </a:ext>
            </a:extLst>
          </p:cNvPr>
          <p:cNvSpPr>
            <a:spLocks noGrp="1" noChangeArrowheads="1"/>
          </p:cNvSpPr>
          <p:nvPr>
            <p:ph type="body" sz="half" idx="2"/>
          </p:nvPr>
        </p:nvSpPr>
        <p:spPr>
          <a:xfrm>
            <a:off x="3962400" y="1143000"/>
            <a:ext cx="4953000" cy="5257800"/>
          </a:xfrm>
        </p:spPr>
        <p:txBody>
          <a:bodyPr/>
          <a:lstStyle/>
          <a:p>
            <a:pPr eaLnBrk="1" hangingPunct="1">
              <a:lnSpc>
                <a:spcPct val="80000"/>
              </a:lnSpc>
              <a:buFont typeface="Wingdings" panose="05000000000000000000" pitchFamily="2" charset="2"/>
              <a:buChar char="q"/>
            </a:pPr>
            <a:r>
              <a:rPr lang="en-US" altLang="zh-CN" sz="2400" b="1">
                <a:ea typeface="SimSun" panose="02010600030101010101" pitchFamily="2" charset="-122"/>
              </a:rPr>
              <a:t>Opossum 15</a:t>
            </a:r>
          </a:p>
          <a:p>
            <a:pPr eaLnBrk="1" hangingPunct="1">
              <a:lnSpc>
                <a:spcPct val="80000"/>
              </a:lnSpc>
              <a:buFont typeface="Wingdings" panose="05000000000000000000" pitchFamily="2" charset="2"/>
              <a:buChar char="q"/>
            </a:pPr>
            <a:r>
              <a:rPr lang="en-US" altLang="zh-CN" sz="2400" b="1">
                <a:ea typeface="SimSun" panose="02010600030101010101" pitchFamily="2" charset="-122"/>
              </a:rPr>
              <a:t>Parrot 9</a:t>
            </a:r>
          </a:p>
          <a:p>
            <a:pPr eaLnBrk="1" hangingPunct="1">
              <a:lnSpc>
                <a:spcPct val="80000"/>
              </a:lnSpc>
              <a:buFont typeface="Wingdings" panose="05000000000000000000" pitchFamily="2" charset="2"/>
              <a:buChar char="q"/>
            </a:pPr>
            <a:r>
              <a:rPr lang="en-US" altLang="zh-CN" sz="2400" b="1">
                <a:ea typeface="SimSun" panose="02010600030101010101" pitchFamily="2" charset="-122"/>
              </a:rPr>
              <a:t>Sheep 10</a:t>
            </a:r>
          </a:p>
          <a:p>
            <a:pPr eaLnBrk="1" hangingPunct="1">
              <a:lnSpc>
                <a:spcPct val="80000"/>
              </a:lnSpc>
              <a:buFont typeface="Wingdings" panose="05000000000000000000" pitchFamily="2" charset="2"/>
              <a:buChar char="q"/>
            </a:pPr>
            <a:r>
              <a:rPr lang="en-US" altLang="zh-CN" sz="2400" b="1">
                <a:ea typeface="SimSun" panose="02010600030101010101" pitchFamily="2" charset="-122"/>
              </a:rPr>
              <a:t>Turkey 11</a:t>
            </a:r>
          </a:p>
          <a:p>
            <a:pPr eaLnBrk="1" hangingPunct="1">
              <a:lnSpc>
                <a:spcPct val="80000"/>
              </a:lnSpc>
              <a:buFont typeface="Wingdings" panose="05000000000000000000" pitchFamily="2" charset="2"/>
              <a:buChar char="q"/>
            </a:pPr>
            <a:endParaRPr lang="en-US" altLang="zh-CN" sz="2400" b="1">
              <a:ea typeface="SimSun" panose="02010600030101010101" pitchFamily="2" charset="-122"/>
            </a:endParaRPr>
          </a:p>
          <a:p>
            <a:pPr eaLnBrk="1" hangingPunct="1">
              <a:lnSpc>
                <a:spcPct val="80000"/>
              </a:lnSpc>
              <a:buFont typeface="Wingdings" panose="05000000000000000000" pitchFamily="2" charset="2"/>
              <a:buChar char="q"/>
            </a:pPr>
            <a:r>
              <a:rPr lang="en-US" altLang="zh-CN" sz="2000" b="1">
                <a:ea typeface="SimSun" panose="02010600030101010101" pitchFamily="2" charset="-122"/>
              </a:rPr>
              <a:t>Ice cube tray (prepare ice cubes in advance for Test 2C)</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Pail</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Stopwatch </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timer</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Dial thermometer</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Sample mitts - plastic, aluminum, saw dust, cotton, wool, fur, bubble wrap</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Sleeve samples - 3 fur, 1 blubber</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Copper cylinder</a:t>
            </a:r>
          </a:p>
          <a:p>
            <a:pPr eaLnBrk="1" hangingPunct="1">
              <a:lnSpc>
                <a:spcPct val="80000"/>
              </a:lnSpc>
              <a:buFont typeface="Wingdings" panose="05000000000000000000" pitchFamily="2" charset="2"/>
              <a:buChar char="q"/>
            </a:pPr>
            <a:r>
              <a:rPr lang="en-US" altLang="zh-CN" sz="2000" b="1">
                <a:ea typeface="SimSun" panose="02010600030101010101" pitchFamily="2" charset="-122"/>
              </a:rPr>
              <a:t>Large and small zip lock bags</a:t>
            </a:r>
            <a:endParaRPr lang="en-US" altLang="en-US" sz="2000" b="1">
              <a:ea typeface="SimSun" panose="02010600030101010101" pitchFamily="2" charset="-122"/>
            </a:endParaRPr>
          </a:p>
        </p:txBody>
      </p:sp>
      <p:sp>
        <p:nvSpPr>
          <p:cNvPr id="8199" name="AutoShape 7">
            <a:hlinkClick r:id="rId2" action="ppaction://hlinksldjump" highlightClick="1"/>
            <a:extLst>
              <a:ext uri="{FF2B5EF4-FFF2-40B4-BE49-F238E27FC236}">
                <a16:creationId xmlns:a16="http://schemas.microsoft.com/office/drawing/2014/main" id="{CAC08D2E-600E-4461-9B6B-E599D7998FCB}"/>
              </a:ext>
            </a:extLst>
          </p:cNvPr>
          <p:cNvSpPr>
            <a:spLocks noChangeArrowheads="1"/>
          </p:cNvSpPr>
          <p:nvPr/>
        </p:nvSpPr>
        <p:spPr bwMode="auto">
          <a:xfrm>
            <a:off x="1981200" y="5943600"/>
            <a:ext cx="762000" cy="738188"/>
          </a:xfrm>
          <a:prstGeom prst="actionButtonHome">
            <a:avLst/>
          </a:prstGeom>
          <a:solidFill>
            <a:schemeClr val="bg1">
              <a:lumMod val="50000"/>
            </a:schemeClr>
          </a:solidFill>
          <a:ln w="9525">
            <a:solidFill>
              <a:schemeClr val="tx1"/>
            </a:solidFill>
            <a:miter lim="800000"/>
            <a:headEnd/>
            <a:tailEnd/>
          </a:ln>
          <a:effectLst/>
        </p:spPr>
        <p:txBody>
          <a:bodyPr wrap="none" anchor="ctr"/>
          <a:lstStyle/>
          <a:p>
            <a:pPr>
              <a:defRPr/>
            </a:pPr>
            <a:endParaRPr lang="en-US">
              <a:latin typeface="Arial" charset="0"/>
              <a:cs typeface="+mn-c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2">
            <a:extLst>
              <a:ext uri="{FF2B5EF4-FFF2-40B4-BE49-F238E27FC236}">
                <a16:creationId xmlns:a16="http://schemas.microsoft.com/office/drawing/2014/main" id="{CC302A68-FA6B-4DFC-9668-41692366BD6A}"/>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A09DF2FC-810A-4431-9DFE-361B263AA00B}" type="slidenum">
              <a:rPr lang="en-US" altLang="en-US" sz="1400" b="0"/>
              <a:pPr eaLnBrk="1" hangingPunct="1"/>
              <a:t>90</a:t>
            </a:fld>
            <a:endParaRPr lang="en-US" altLang="en-US" sz="1400" b="0"/>
          </a:p>
        </p:txBody>
      </p:sp>
      <p:sp>
        <p:nvSpPr>
          <p:cNvPr id="4" name="TextBox 3">
            <a:extLst>
              <a:ext uri="{FF2B5EF4-FFF2-40B4-BE49-F238E27FC236}">
                <a16:creationId xmlns:a16="http://schemas.microsoft.com/office/drawing/2014/main" id="{25E3050A-822B-4097-ACD3-14D7669CE96F}"/>
              </a:ext>
            </a:extLst>
          </p:cNvPr>
          <p:cNvSpPr txBox="1"/>
          <p:nvPr/>
        </p:nvSpPr>
        <p:spPr>
          <a:xfrm>
            <a:off x="228600" y="228600"/>
            <a:ext cx="8686800" cy="4154488"/>
          </a:xfrm>
          <a:prstGeom prst="rect">
            <a:avLst/>
          </a:prstGeom>
          <a:noFill/>
        </p:spPr>
        <p:txBody>
          <a:bodyPr>
            <a:spAutoFit/>
          </a:bodyPr>
          <a:lstStyle/>
          <a:p>
            <a:pPr>
              <a:defRPr/>
            </a:pPr>
            <a:r>
              <a:rPr lang="en-US" sz="2400" dirty="0">
                <a:solidFill>
                  <a:schemeClr val="accent2">
                    <a:lumMod val="60000"/>
                    <a:lumOff val="40000"/>
                  </a:schemeClr>
                </a:solidFill>
                <a:latin typeface="Arial" charset="0"/>
                <a:cs typeface="+mn-cs"/>
              </a:rPr>
              <a:t>The amount of air trapped by a cubic centimeter of fur depends on the fur’s density, that is, the number of hairs per unit area.  Animals that live in cold climates typically have much denser fur than animals that live in warm climates.  For example, rabbit fur density is estimated to range from 4,100 hairs per cm</a:t>
            </a:r>
            <a:r>
              <a:rPr lang="en-US" sz="2400" baseline="30000" dirty="0">
                <a:solidFill>
                  <a:schemeClr val="accent2">
                    <a:lumMod val="60000"/>
                    <a:lumOff val="40000"/>
                  </a:schemeClr>
                </a:solidFill>
                <a:latin typeface="Arial" charset="0"/>
                <a:cs typeface="+mn-cs"/>
              </a:rPr>
              <a:t>2</a:t>
            </a:r>
            <a:r>
              <a:rPr lang="en-US" sz="2400" dirty="0">
                <a:solidFill>
                  <a:schemeClr val="accent2">
                    <a:lumMod val="60000"/>
                    <a:lumOff val="40000"/>
                  </a:schemeClr>
                </a:solidFill>
                <a:latin typeface="Arial" charset="0"/>
                <a:cs typeface="+mn-cs"/>
              </a:rPr>
              <a:t> to 11,000 hairs per cm</a:t>
            </a:r>
            <a:r>
              <a:rPr lang="en-US" sz="2400" baseline="30000" dirty="0">
                <a:solidFill>
                  <a:schemeClr val="accent2">
                    <a:lumMod val="60000"/>
                    <a:lumOff val="40000"/>
                  </a:schemeClr>
                </a:solidFill>
                <a:latin typeface="Arial" charset="0"/>
                <a:cs typeface="+mn-cs"/>
              </a:rPr>
              <a:t>2</a:t>
            </a:r>
            <a:r>
              <a:rPr lang="en-US" sz="2400" dirty="0">
                <a:solidFill>
                  <a:schemeClr val="accent2">
                    <a:lumMod val="60000"/>
                    <a:lumOff val="40000"/>
                  </a:schemeClr>
                </a:solidFill>
                <a:latin typeface="Arial" charset="0"/>
                <a:cs typeface="+mn-cs"/>
              </a:rPr>
              <a:t>, while the fur density of most primates is below 1,000 hairs per cm</a:t>
            </a:r>
            <a:r>
              <a:rPr lang="en-US" sz="2400" baseline="30000" dirty="0">
                <a:solidFill>
                  <a:schemeClr val="accent2">
                    <a:lumMod val="60000"/>
                    <a:lumOff val="40000"/>
                  </a:schemeClr>
                </a:solidFill>
                <a:latin typeface="Arial" charset="0"/>
                <a:cs typeface="+mn-cs"/>
              </a:rPr>
              <a:t>2</a:t>
            </a:r>
            <a:r>
              <a:rPr lang="en-US" sz="2400" dirty="0">
                <a:solidFill>
                  <a:schemeClr val="accent2">
                    <a:lumMod val="60000"/>
                    <a:lumOff val="40000"/>
                  </a:schemeClr>
                </a:solidFill>
                <a:latin typeface="Arial" charset="0"/>
                <a:cs typeface="+mn-cs"/>
              </a:rPr>
              <a:t>.  In summary, dense fur traps more air, and thus has lower conductivity (and higher insulation power) than sparse fur.  The conductivities of several types of fur are listed in the table below.</a:t>
            </a:r>
          </a:p>
        </p:txBody>
      </p:sp>
      <p:graphicFrame>
        <p:nvGraphicFramePr>
          <p:cNvPr id="5" name="Table 4">
            <a:extLst>
              <a:ext uri="{FF2B5EF4-FFF2-40B4-BE49-F238E27FC236}">
                <a16:creationId xmlns:a16="http://schemas.microsoft.com/office/drawing/2014/main" id="{B4C024EC-E87C-4B28-AD6D-A753240E1D5B}"/>
              </a:ext>
            </a:extLst>
          </p:cNvPr>
          <p:cNvGraphicFramePr>
            <a:graphicFrameLocks noGrp="1"/>
          </p:cNvGraphicFramePr>
          <p:nvPr/>
        </p:nvGraphicFramePr>
        <p:xfrm>
          <a:off x="1676400" y="4419600"/>
          <a:ext cx="6096000" cy="2225675"/>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946">
                <a:tc>
                  <a:txBody>
                    <a:bodyPr/>
                    <a:lstStyle/>
                    <a:p>
                      <a:pPr marL="0" marR="0">
                        <a:spcBef>
                          <a:spcPts val="0"/>
                        </a:spcBef>
                        <a:spcAft>
                          <a:spcPts val="0"/>
                        </a:spcAft>
                      </a:pPr>
                      <a:r>
                        <a:rPr lang="en-US" sz="2400" dirty="0">
                          <a:solidFill>
                            <a:schemeClr val="tx1"/>
                          </a:solidFill>
                          <a:latin typeface="Times New Roman"/>
                          <a:ea typeface="Times New Roman"/>
                          <a:cs typeface="Times New Roman"/>
                        </a:rPr>
                        <a:t>Animal</a:t>
                      </a:r>
                      <a:endParaRPr lang="en-US" sz="1400" dirty="0">
                        <a:solidFill>
                          <a:schemeClr val="tx1"/>
                        </a:solidFill>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2400" dirty="0">
                          <a:solidFill>
                            <a:schemeClr val="tx1"/>
                          </a:solidFill>
                          <a:latin typeface="Times New Roman"/>
                          <a:ea typeface="Times New Roman"/>
                          <a:cs typeface="Times New Roman"/>
                        </a:rPr>
                        <a:t>Fur Conductivity (W/</a:t>
                      </a:r>
                      <a:r>
                        <a:rPr lang="en-US" sz="2400" dirty="0" err="1">
                          <a:solidFill>
                            <a:schemeClr val="tx1"/>
                          </a:solidFill>
                          <a:latin typeface="Times New Roman"/>
                          <a:ea typeface="Times New Roman"/>
                          <a:cs typeface="Times New Roman"/>
                        </a:rPr>
                        <a:t>mK</a:t>
                      </a:r>
                      <a:r>
                        <a:rPr lang="en-US" sz="2400" dirty="0">
                          <a:solidFill>
                            <a:schemeClr val="tx1"/>
                          </a:solidFill>
                          <a:latin typeface="Times New Roman"/>
                          <a:ea typeface="Times New Roman"/>
                          <a:cs typeface="Times New Roman"/>
                        </a:rPr>
                        <a:t>)</a:t>
                      </a:r>
                      <a:endParaRPr lang="en-US" sz="1400" dirty="0">
                        <a:solidFill>
                          <a:schemeClr val="tx1"/>
                        </a:solidFill>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70946">
                <a:tc>
                  <a:txBody>
                    <a:bodyPr/>
                    <a:lstStyle/>
                    <a:p>
                      <a:pPr marL="0" marR="0">
                        <a:spcBef>
                          <a:spcPts val="0"/>
                        </a:spcBef>
                        <a:spcAft>
                          <a:spcPts val="0"/>
                        </a:spcAft>
                      </a:pPr>
                      <a:r>
                        <a:rPr lang="en-US" sz="2400" dirty="0">
                          <a:latin typeface="Times New Roman"/>
                          <a:ea typeface="Times New Roman"/>
                          <a:cs typeface="Times New Roman"/>
                        </a:rPr>
                        <a:t>Wolf </a:t>
                      </a:r>
                      <a:endParaRPr lang="en-US" sz="1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latin typeface="Times New Roman"/>
                          <a:ea typeface="Times New Roman"/>
                          <a:cs typeface="Times New Roman"/>
                        </a:rPr>
                        <a:t>0.05443</a:t>
                      </a:r>
                      <a:endParaRPr lang="en-US" sz="1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946">
                <a:tc>
                  <a:txBody>
                    <a:bodyPr/>
                    <a:lstStyle/>
                    <a:p>
                      <a:pPr marL="0" marR="0">
                        <a:spcBef>
                          <a:spcPts val="0"/>
                        </a:spcBef>
                        <a:spcAft>
                          <a:spcPts val="0"/>
                        </a:spcAft>
                      </a:pPr>
                      <a:r>
                        <a:rPr lang="en-US" sz="2400" dirty="0">
                          <a:latin typeface="Times New Roman"/>
                          <a:ea typeface="Times New Roman"/>
                          <a:cs typeface="Times New Roman"/>
                        </a:rPr>
                        <a:t>Arctic Wolf </a:t>
                      </a:r>
                      <a:endParaRPr lang="en-US" sz="1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latin typeface="Times New Roman"/>
                          <a:ea typeface="Times New Roman"/>
                          <a:cs typeface="Times New Roman"/>
                        </a:rPr>
                        <a:t>0.04591</a:t>
                      </a:r>
                      <a:endParaRPr lang="en-US" sz="1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946">
                <a:tc>
                  <a:txBody>
                    <a:bodyPr/>
                    <a:lstStyle/>
                    <a:p>
                      <a:pPr marL="0" marR="0">
                        <a:spcBef>
                          <a:spcPts val="0"/>
                        </a:spcBef>
                        <a:spcAft>
                          <a:spcPts val="0"/>
                        </a:spcAft>
                      </a:pPr>
                      <a:r>
                        <a:rPr lang="en-US" sz="2400">
                          <a:latin typeface="Times New Roman"/>
                          <a:ea typeface="Times New Roman"/>
                          <a:cs typeface="Times New Roman"/>
                        </a:rPr>
                        <a:t>Grizzly Bear</a:t>
                      </a:r>
                      <a:endParaRPr lang="en-US" sz="14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latin typeface="Times New Roman"/>
                          <a:ea typeface="Times New Roman"/>
                          <a:cs typeface="Times New Roman"/>
                        </a:rPr>
                        <a:t>0.06059</a:t>
                      </a:r>
                      <a:endParaRPr lang="en-US" sz="1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946">
                <a:tc>
                  <a:txBody>
                    <a:bodyPr/>
                    <a:lstStyle/>
                    <a:p>
                      <a:pPr marL="0" marR="0">
                        <a:spcBef>
                          <a:spcPts val="0"/>
                        </a:spcBef>
                        <a:spcAft>
                          <a:spcPts val="0"/>
                        </a:spcAft>
                      </a:pPr>
                      <a:r>
                        <a:rPr lang="en-US" sz="2400">
                          <a:latin typeface="Times New Roman"/>
                          <a:ea typeface="Times New Roman"/>
                          <a:cs typeface="Times New Roman"/>
                        </a:rPr>
                        <a:t>Polar Bear</a:t>
                      </a:r>
                      <a:endParaRPr lang="en-US" sz="14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latin typeface="Times New Roman"/>
                          <a:ea typeface="Times New Roman"/>
                          <a:cs typeface="Times New Roman"/>
                        </a:rPr>
                        <a:t>0.04396</a:t>
                      </a:r>
                      <a:endParaRPr lang="en-US" sz="1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946">
                <a:tc>
                  <a:txBody>
                    <a:bodyPr/>
                    <a:lstStyle/>
                    <a:p>
                      <a:pPr marL="0" marR="0">
                        <a:spcBef>
                          <a:spcPts val="0"/>
                        </a:spcBef>
                        <a:spcAft>
                          <a:spcPts val="0"/>
                        </a:spcAft>
                      </a:pPr>
                      <a:r>
                        <a:rPr lang="en-US" sz="2400">
                          <a:latin typeface="Times New Roman"/>
                          <a:ea typeface="Times New Roman"/>
                          <a:cs typeface="Times New Roman"/>
                        </a:rPr>
                        <a:t>Rabbit</a:t>
                      </a:r>
                      <a:endParaRPr lang="en-US" sz="14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latin typeface="Times New Roman"/>
                          <a:ea typeface="Times New Roman"/>
                          <a:cs typeface="Times New Roman"/>
                        </a:rPr>
                        <a:t>0.04012</a:t>
                      </a:r>
                      <a:endParaRPr lang="en-US" sz="1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2">
            <a:extLst>
              <a:ext uri="{FF2B5EF4-FFF2-40B4-BE49-F238E27FC236}">
                <a16:creationId xmlns:a16="http://schemas.microsoft.com/office/drawing/2014/main" id="{9C9D83F8-7284-488E-B873-1A6417CA257B}"/>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DF9BFD16-9B6F-43E2-BAD3-B3C01DDDAF07}" type="slidenum">
              <a:rPr lang="en-US" altLang="en-US" sz="1400" b="0"/>
              <a:pPr eaLnBrk="1" hangingPunct="1"/>
              <a:t>91</a:t>
            </a:fld>
            <a:endParaRPr lang="en-US" altLang="en-US" sz="1400" b="0"/>
          </a:p>
        </p:txBody>
      </p:sp>
      <p:sp>
        <p:nvSpPr>
          <p:cNvPr id="4" name="TextBox 3">
            <a:extLst>
              <a:ext uri="{FF2B5EF4-FFF2-40B4-BE49-F238E27FC236}">
                <a16:creationId xmlns:a16="http://schemas.microsoft.com/office/drawing/2014/main" id="{30947B2C-08E9-4DF3-8705-515F83FA843A}"/>
              </a:ext>
            </a:extLst>
          </p:cNvPr>
          <p:cNvSpPr txBox="1"/>
          <p:nvPr/>
        </p:nvSpPr>
        <p:spPr>
          <a:xfrm>
            <a:off x="304800" y="228600"/>
            <a:ext cx="8458200" cy="4832350"/>
          </a:xfrm>
          <a:prstGeom prst="rect">
            <a:avLst/>
          </a:prstGeom>
          <a:noFill/>
        </p:spPr>
        <p:txBody>
          <a:bodyPr>
            <a:spAutoFit/>
          </a:bodyPr>
          <a:lstStyle/>
          <a:p>
            <a:pPr>
              <a:defRPr/>
            </a:pPr>
            <a:r>
              <a:rPr lang="en-US" dirty="0">
                <a:latin typeface="Arial" charset="0"/>
                <a:cs typeface="+mn-cs"/>
              </a:rPr>
              <a:t>Q11. Since reptile scales are made of the same material as fur, why is fur a good insulator, while reptile scales are a poor insulator?</a:t>
            </a:r>
          </a:p>
          <a:p>
            <a:pPr>
              <a:defRPr/>
            </a:pPr>
            <a:r>
              <a:rPr lang="en-US" dirty="0">
                <a:latin typeface="Arial" charset="0"/>
                <a:cs typeface="+mn-cs"/>
              </a:rPr>
              <a:t>    </a:t>
            </a:r>
          </a:p>
          <a:p>
            <a:pPr>
              <a:defRPr/>
            </a:pPr>
            <a:r>
              <a:rPr lang="en-US" dirty="0">
                <a:solidFill>
                  <a:schemeClr val="accent2">
                    <a:lumMod val="60000"/>
                    <a:lumOff val="40000"/>
                  </a:schemeClr>
                </a:solidFill>
                <a:latin typeface="Arial" charset="0"/>
                <a:cs typeface="+mn-cs"/>
              </a:rPr>
              <a:t>Keratin itself is a good heat conductor, and thus a poor insulator. The keratinous scales of reptiles are flat and fit tightly to the body to prevent desiccation or water loss. They are not designed to trap air, which gives coverings of fur and feathers their great insulation properties.</a:t>
            </a:r>
          </a:p>
          <a:p>
            <a:pPr>
              <a:defRPr/>
            </a:pPr>
            <a:endParaRPr lang="en-US" dirty="0">
              <a:latin typeface="Arial" charset="0"/>
              <a:cs typeface="+mn-cs"/>
            </a:endParaRPr>
          </a:p>
        </p:txBody>
      </p:sp>
      <p:sp>
        <p:nvSpPr>
          <p:cNvPr id="7" name="Action Button: Forward or Next 6">
            <a:hlinkClick r:id="" action="ppaction://hlinkshowjump?jump=nextslide" highlightClick="1"/>
            <a:extLst>
              <a:ext uri="{FF2B5EF4-FFF2-40B4-BE49-F238E27FC236}">
                <a16:creationId xmlns:a16="http://schemas.microsoft.com/office/drawing/2014/main" id="{27D48F49-E511-471A-B71E-C3BAE12EBAF9}"/>
              </a:ext>
            </a:extLst>
          </p:cNvPr>
          <p:cNvSpPr>
            <a:spLocks noChangeArrowheads="1"/>
          </p:cNvSpPr>
          <p:nvPr/>
        </p:nvSpPr>
        <p:spPr bwMode="auto">
          <a:xfrm>
            <a:off x="7924800" y="5715000"/>
            <a:ext cx="822325" cy="822325"/>
          </a:xfrm>
          <a:prstGeom prst="actionButtonForwardNext">
            <a:avLst/>
          </a:prstGeom>
          <a:solidFill>
            <a:srgbClr val="9999FF"/>
          </a:solidFill>
          <a:ln w="9525" algn="ctr">
            <a:solidFill>
              <a:schemeClr val="tx1"/>
            </a:solidFill>
            <a:round/>
            <a:headEnd/>
            <a:tailEnd/>
          </a:ln>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7">
            <a:extLst>
              <a:ext uri="{FF2B5EF4-FFF2-40B4-BE49-F238E27FC236}">
                <a16:creationId xmlns:a16="http://schemas.microsoft.com/office/drawing/2014/main" id="{6912EC13-938F-4637-A77F-7EE089DE889F}"/>
              </a:ext>
            </a:extLst>
          </p:cNvPr>
          <p:cNvSpPr txBox="1">
            <a:spLocks noChangeArrowheads="1"/>
          </p:cNvSpPr>
          <p:nvPr/>
        </p:nvSpPr>
        <p:spPr bwMode="auto">
          <a:xfrm>
            <a:off x="4038600" y="586740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400"/>
              <a:t>Continue to Exercise 3b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6010-CC82-4557-A536-3DEF256AC118}"/>
              </a:ext>
            </a:extLst>
          </p:cNvPr>
          <p:cNvSpPr>
            <a:spLocks noGrp="1"/>
          </p:cNvSpPr>
          <p:nvPr>
            <p:ph type="title"/>
          </p:nvPr>
        </p:nvSpPr>
        <p:spPr>
          <a:xfrm>
            <a:off x="457200" y="152400"/>
            <a:ext cx="8229600" cy="990600"/>
          </a:xfrm>
          <a:solidFill>
            <a:schemeClr val="accent1">
              <a:lumMod val="75000"/>
            </a:schemeClr>
          </a:solidFill>
          <a:ln w="28575">
            <a:solidFill>
              <a:schemeClr val="tx1"/>
            </a:solidFill>
          </a:ln>
        </p:spPr>
        <p:txBody>
          <a:bodyPr/>
          <a:lstStyle/>
          <a:p>
            <a:pPr eaLnBrk="1" hangingPunct="1">
              <a:defRPr/>
            </a:pPr>
            <a:r>
              <a:rPr lang="en-US" b="1" dirty="0"/>
              <a:t>Exercise 3b:  R-values</a:t>
            </a:r>
            <a:endParaRPr lang="en-US" dirty="0"/>
          </a:p>
        </p:txBody>
      </p:sp>
      <p:sp>
        <p:nvSpPr>
          <p:cNvPr id="3" name="Content Placeholder 2">
            <a:extLst>
              <a:ext uri="{FF2B5EF4-FFF2-40B4-BE49-F238E27FC236}">
                <a16:creationId xmlns:a16="http://schemas.microsoft.com/office/drawing/2014/main" id="{9DBB2C15-0347-4EAA-8E32-1A9F161CDDC9}"/>
              </a:ext>
            </a:extLst>
          </p:cNvPr>
          <p:cNvSpPr>
            <a:spLocks noGrp="1"/>
          </p:cNvSpPr>
          <p:nvPr>
            <p:ph idx="1"/>
          </p:nvPr>
        </p:nvSpPr>
        <p:spPr>
          <a:xfrm>
            <a:off x="457200" y="1447800"/>
            <a:ext cx="8229600" cy="4525963"/>
          </a:xfrm>
        </p:spPr>
        <p:txBody>
          <a:bodyPr/>
          <a:lstStyle/>
          <a:p>
            <a:pPr eaLnBrk="1" hangingPunct="1">
              <a:buFont typeface="Wingdings" panose="05000000000000000000" pitchFamily="2" charset="2"/>
              <a:buChar char="q"/>
            </a:pPr>
            <a:r>
              <a:rPr lang="en-US" altLang="en-US" sz="2800"/>
              <a:t>R-values</a:t>
            </a:r>
            <a:r>
              <a:rPr lang="en-US" altLang="en-US" sz="2800" baseline="-25000"/>
              <a:t> </a:t>
            </a:r>
            <a:r>
              <a:rPr lang="en-US" altLang="en-US" sz="2800"/>
              <a:t>are used in home and industrial insulation applications. They are based on material conductivity and the laws that govern heat exchange. Animal body coverings follow the same rules. </a:t>
            </a:r>
          </a:p>
          <a:p>
            <a:pPr eaLnBrk="1" hangingPunct="1">
              <a:buFont typeface="Wingdings" panose="05000000000000000000" pitchFamily="2" charset="2"/>
              <a:buChar char="q"/>
            </a:pPr>
            <a:r>
              <a:rPr lang="en-US" altLang="en-US" sz="2800"/>
              <a:t> As individuals or teams, research the topic of insulation as it relates to R-values outside of class and learn how they are calculated. </a:t>
            </a:r>
          </a:p>
          <a:p>
            <a:pPr eaLnBrk="1" hangingPunct="1">
              <a:buFont typeface="Wingdings" panose="05000000000000000000" pitchFamily="2" charset="2"/>
              <a:buChar char="q"/>
            </a:pPr>
            <a:r>
              <a:rPr lang="en-US" altLang="en-US" sz="2800"/>
              <a:t> Apply your knowledge to answering the following questions.</a:t>
            </a:r>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95236" name="Slide Number Placeholder 3">
            <a:extLst>
              <a:ext uri="{FF2B5EF4-FFF2-40B4-BE49-F238E27FC236}">
                <a16:creationId xmlns:a16="http://schemas.microsoft.com/office/drawing/2014/main" id="{7BBA35D5-59A7-4B60-BB70-26BDEFA35B9B}"/>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8594A7A5-A6E0-4D92-AA3E-4F7551E6DC7A}" type="slidenum">
              <a:rPr lang="en-US" altLang="en-US" sz="1400" b="0"/>
              <a:pPr eaLnBrk="1" hangingPunct="1"/>
              <a:t>92</a:t>
            </a:fld>
            <a:endParaRPr lang="en-US" altLang="en-US" sz="14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E538-0614-48C6-9779-7668CB39E148}"/>
              </a:ext>
            </a:extLst>
          </p:cNvPr>
          <p:cNvSpPr>
            <a:spLocks noGrp="1"/>
          </p:cNvSpPr>
          <p:nvPr>
            <p:ph type="title"/>
          </p:nvPr>
        </p:nvSpPr>
        <p:spPr>
          <a:xfrm>
            <a:off x="457200" y="152400"/>
            <a:ext cx="8229600" cy="1143000"/>
          </a:xfrm>
          <a:solidFill>
            <a:schemeClr val="accent1">
              <a:lumMod val="75000"/>
            </a:schemeClr>
          </a:solidFill>
          <a:ln w="28575">
            <a:solidFill>
              <a:schemeClr val="tx1"/>
            </a:solidFill>
          </a:ln>
        </p:spPr>
        <p:txBody>
          <a:bodyPr/>
          <a:lstStyle/>
          <a:p>
            <a:pPr eaLnBrk="1" hangingPunct="1">
              <a:defRPr/>
            </a:pPr>
            <a:r>
              <a:rPr lang="en-US" b="1" dirty="0"/>
              <a:t>Exercise 3b Questions</a:t>
            </a:r>
          </a:p>
        </p:txBody>
      </p:sp>
      <p:sp>
        <p:nvSpPr>
          <p:cNvPr id="96259" name="Content Placeholder 2">
            <a:extLst>
              <a:ext uri="{FF2B5EF4-FFF2-40B4-BE49-F238E27FC236}">
                <a16:creationId xmlns:a16="http://schemas.microsoft.com/office/drawing/2014/main" id="{2836ECA1-81D0-455F-AB1A-80D0CB3AF5D2}"/>
              </a:ext>
            </a:extLst>
          </p:cNvPr>
          <p:cNvSpPr>
            <a:spLocks noGrp="1"/>
          </p:cNvSpPr>
          <p:nvPr>
            <p:ph idx="1"/>
          </p:nvPr>
        </p:nvSpPr>
        <p:spPr>
          <a:xfrm>
            <a:off x="457200" y="1371600"/>
            <a:ext cx="8229600" cy="4525963"/>
          </a:xfrm>
        </p:spPr>
        <p:txBody>
          <a:bodyPr/>
          <a:lstStyle/>
          <a:p>
            <a:pPr eaLnBrk="1" hangingPunct="1">
              <a:buFontTx/>
              <a:buNone/>
            </a:pPr>
            <a:r>
              <a:rPr lang="en-US" altLang="en-US" sz="2400" b="1"/>
              <a:t>Q12.  </a:t>
            </a:r>
            <a:r>
              <a:rPr lang="en-US" altLang="en-US" sz="2400"/>
              <a:t>If the temperature outside a home is less than the temperature inside a home, will heat flow into the home or out of the home?</a:t>
            </a:r>
          </a:p>
          <a:p>
            <a:pPr eaLnBrk="1" hangingPunct="1">
              <a:buFontTx/>
              <a:buNone/>
            </a:pPr>
            <a:r>
              <a:rPr lang="en-US" altLang="en-US" sz="2400" b="1"/>
              <a:t> </a:t>
            </a:r>
            <a:endParaRPr lang="en-US" altLang="en-US" sz="2400"/>
          </a:p>
          <a:p>
            <a:pPr eaLnBrk="1" hangingPunct="1">
              <a:buFontTx/>
              <a:buNone/>
            </a:pPr>
            <a:r>
              <a:rPr lang="en-US" altLang="en-US" sz="2400" b="1"/>
              <a:t>Q13. </a:t>
            </a:r>
            <a:r>
              <a:rPr lang="en-US" altLang="en-US" sz="2400"/>
              <a:t>How does the rate at which heat flows through the wall change as the thickness of the wall increases?</a:t>
            </a:r>
          </a:p>
          <a:p>
            <a:pPr eaLnBrk="1" hangingPunct="1">
              <a:buFontTx/>
              <a:buNone/>
            </a:pPr>
            <a:r>
              <a:rPr lang="en-US" altLang="en-US" sz="2400" b="1"/>
              <a:t> </a:t>
            </a:r>
            <a:endParaRPr lang="en-US" altLang="en-US" sz="2400"/>
          </a:p>
          <a:p>
            <a:pPr eaLnBrk="1" hangingPunct="1">
              <a:buFontTx/>
              <a:buNone/>
            </a:pPr>
            <a:r>
              <a:rPr lang="en-US" altLang="en-US" sz="2400" b="1"/>
              <a:t>Q14. </a:t>
            </a:r>
            <a:r>
              <a:rPr lang="en-US" altLang="en-US" sz="2400"/>
              <a:t>If you were to compare the fur of a snowshoe hare in winter to that of a snowshoe hare in the summer, how would you expect these two coats to differ?  Which coat would be the thickest?  Which coat would be the densest? </a:t>
            </a:r>
          </a:p>
        </p:txBody>
      </p:sp>
      <p:sp>
        <p:nvSpPr>
          <p:cNvPr id="96260" name="Slide Number Placeholder 3">
            <a:extLst>
              <a:ext uri="{FF2B5EF4-FFF2-40B4-BE49-F238E27FC236}">
                <a16:creationId xmlns:a16="http://schemas.microsoft.com/office/drawing/2014/main" id="{E813BBB8-EAA0-4F8B-B439-666B9544ED6A}"/>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A0F1DD6E-12E0-40BD-84F0-BA9B587DD858}" type="slidenum">
              <a:rPr lang="en-US" altLang="en-US" sz="1400" b="0"/>
              <a:pPr eaLnBrk="1" hangingPunct="1"/>
              <a:t>93</a:t>
            </a:fld>
            <a:endParaRPr lang="en-US" altLang="en-US" sz="1400" b="0"/>
          </a:p>
        </p:txBody>
      </p:sp>
      <p:sp>
        <p:nvSpPr>
          <p:cNvPr id="5" name="Action Button: Forward or Next 4">
            <a:hlinkClick r:id="" action="ppaction://hlinkshowjump?jump=nextslide" highlightClick="1"/>
            <a:extLst>
              <a:ext uri="{FF2B5EF4-FFF2-40B4-BE49-F238E27FC236}">
                <a16:creationId xmlns:a16="http://schemas.microsoft.com/office/drawing/2014/main" id="{60C72AB8-F7BF-4F4C-B59E-9FEAFD9DD4E6}"/>
              </a:ext>
            </a:extLst>
          </p:cNvPr>
          <p:cNvSpPr/>
          <p:nvPr/>
        </p:nvSpPr>
        <p:spPr bwMode="auto">
          <a:xfrm>
            <a:off x="7924800" y="5867400"/>
            <a:ext cx="822325" cy="822325"/>
          </a:xfrm>
          <a:prstGeom prst="actionButtonForwardNex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cs typeface="+mn-cs"/>
            </a:endParaRPr>
          </a:p>
        </p:txBody>
      </p:sp>
      <p:sp>
        <p:nvSpPr>
          <p:cNvPr id="96262" name="TextBox 5">
            <a:extLst>
              <a:ext uri="{FF2B5EF4-FFF2-40B4-BE49-F238E27FC236}">
                <a16:creationId xmlns:a16="http://schemas.microsoft.com/office/drawing/2014/main" id="{43977BBB-42D3-4077-BCC5-FD24854E901F}"/>
              </a:ext>
            </a:extLst>
          </p:cNvPr>
          <p:cNvSpPr txBox="1">
            <a:spLocks noChangeArrowheads="1"/>
          </p:cNvSpPr>
          <p:nvPr/>
        </p:nvSpPr>
        <p:spPr bwMode="auto">
          <a:xfrm>
            <a:off x="3886200" y="5943600"/>
            <a:ext cx="381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000"/>
              <a:t>More questions and answers are on the following slides!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80A5-78EE-4823-88DB-F4AFA8A36A02}"/>
              </a:ext>
            </a:extLst>
          </p:cNvPr>
          <p:cNvSpPr>
            <a:spLocks noGrp="1"/>
          </p:cNvSpPr>
          <p:nvPr>
            <p:ph type="title"/>
          </p:nvPr>
        </p:nvSpPr>
        <p:spPr>
          <a:solidFill>
            <a:schemeClr val="accent1">
              <a:lumMod val="75000"/>
            </a:schemeClr>
          </a:solidFill>
          <a:ln w="28575">
            <a:solidFill>
              <a:schemeClr val="tx1"/>
            </a:solidFill>
          </a:ln>
        </p:spPr>
        <p:txBody>
          <a:bodyPr/>
          <a:lstStyle/>
          <a:p>
            <a:pPr eaLnBrk="1" hangingPunct="1">
              <a:defRPr/>
            </a:pPr>
            <a:r>
              <a:rPr lang="en-US" b="1" dirty="0"/>
              <a:t>Exercise 3b Questions (cont.)</a:t>
            </a:r>
            <a:endParaRPr lang="en-US" dirty="0"/>
          </a:p>
        </p:txBody>
      </p:sp>
      <p:sp>
        <p:nvSpPr>
          <p:cNvPr id="97283" name="Content Placeholder 2">
            <a:extLst>
              <a:ext uri="{FF2B5EF4-FFF2-40B4-BE49-F238E27FC236}">
                <a16:creationId xmlns:a16="http://schemas.microsoft.com/office/drawing/2014/main" id="{F617E0D5-38BA-49E6-AE2E-2AF116B85A0C}"/>
              </a:ext>
            </a:extLst>
          </p:cNvPr>
          <p:cNvSpPr>
            <a:spLocks noGrp="1"/>
          </p:cNvSpPr>
          <p:nvPr>
            <p:ph idx="1"/>
          </p:nvPr>
        </p:nvSpPr>
        <p:spPr/>
        <p:txBody>
          <a:bodyPr/>
          <a:lstStyle/>
          <a:p>
            <a:pPr eaLnBrk="1" hangingPunct="1">
              <a:buFontTx/>
              <a:buNone/>
            </a:pPr>
            <a:r>
              <a:rPr lang="en-US" altLang="en-US" sz="2400" b="1"/>
              <a:t>Q15. </a:t>
            </a:r>
            <a:r>
              <a:rPr lang="en-US" altLang="en-US" sz="2400"/>
              <a:t>If the outside temperature is -5°C, and the internal temperature of a hare is 99°F, does heat flow into or out of the hare’s body?  What if the hare is in the desert and the outside temperature is 40°C?  (Be careful with your units!)</a:t>
            </a:r>
          </a:p>
          <a:p>
            <a:pPr eaLnBrk="1" hangingPunct="1">
              <a:buFontTx/>
              <a:buNone/>
            </a:pPr>
            <a:r>
              <a:rPr lang="en-US" altLang="en-US" sz="2400"/>
              <a:t> </a:t>
            </a:r>
          </a:p>
          <a:p>
            <a:pPr eaLnBrk="1" hangingPunct="1">
              <a:buFontTx/>
              <a:buNone/>
            </a:pPr>
            <a:r>
              <a:rPr lang="en-US" altLang="en-US" sz="2400" b="1"/>
              <a:t>Q16.  </a:t>
            </a:r>
            <a:r>
              <a:rPr lang="en-US" altLang="en-US" sz="2400"/>
              <a:t>What is the heat loss through a 1m square window on a home, if the outside air temperature is 15 °C, the inside temperature is 25</a:t>
            </a:r>
            <a:r>
              <a:rPr lang="en-US" altLang="en-US" sz="2400" baseline="30000"/>
              <a:t>°</a:t>
            </a:r>
            <a:r>
              <a:rPr lang="en-US" altLang="en-US" sz="2400"/>
              <a:t>C, and the R-value of the window is 2 Km</a:t>
            </a:r>
            <a:r>
              <a:rPr lang="en-US" altLang="en-US" sz="2400" baseline="30000"/>
              <a:t>2</a:t>
            </a:r>
            <a:r>
              <a:rPr lang="en-US" altLang="en-US" sz="2400"/>
              <a:t>/W?  (Be careful with your units!) </a:t>
            </a:r>
          </a:p>
        </p:txBody>
      </p:sp>
      <p:sp>
        <p:nvSpPr>
          <p:cNvPr id="97284" name="Slide Number Placeholder 3">
            <a:extLst>
              <a:ext uri="{FF2B5EF4-FFF2-40B4-BE49-F238E27FC236}">
                <a16:creationId xmlns:a16="http://schemas.microsoft.com/office/drawing/2014/main" id="{08598492-4C4C-4766-A5BD-87276DA5F864}"/>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7E64A54B-FC33-4CBE-B7C2-A0DD6B78CEDC}" type="slidenum">
              <a:rPr lang="en-US" altLang="en-US" sz="1400" b="0"/>
              <a:pPr eaLnBrk="1" hangingPunct="1"/>
              <a:t>94</a:t>
            </a:fld>
            <a:endParaRPr lang="en-US" altLang="en-US" sz="1400" b="0"/>
          </a:p>
        </p:txBody>
      </p:sp>
      <p:sp>
        <p:nvSpPr>
          <p:cNvPr id="9" name="Action Button: Forward or Next 8">
            <a:hlinkClick r:id="" action="ppaction://hlinkshowjump?jump=nextslide" highlightClick="1"/>
            <a:extLst>
              <a:ext uri="{FF2B5EF4-FFF2-40B4-BE49-F238E27FC236}">
                <a16:creationId xmlns:a16="http://schemas.microsoft.com/office/drawing/2014/main" id="{085612F8-8931-4722-BE7C-B398595ED95A}"/>
              </a:ext>
            </a:extLst>
          </p:cNvPr>
          <p:cNvSpPr/>
          <p:nvPr/>
        </p:nvSpPr>
        <p:spPr bwMode="auto">
          <a:xfrm>
            <a:off x="7620000" y="5815013"/>
            <a:ext cx="822325" cy="823912"/>
          </a:xfrm>
          <a:prstGeom prst="actionButtonForwardNex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cs typeface="+mn-cs"/>
            </a:endParaRPr>
          </a:p>
        </p:txBody>
      </p:sp>
      <p:sp>
        <p:nvSpPr>
          <p:cNvPr id="97286" name="TextBox 9">
            <a:extLst>
              <a:ext uri="{FF2B5EF4-FFF2-40B4-BE49-F238E27FC236}">
                <a16:creationId xmlns:a16="http://schemas.microsoft.com/office/drawing/2014/main" id="{609ABD12-0E73-4F56-9F7A-32D6AD344918}"/>
              </a:ext>
            </a:extLst>
          </p:cNvPr>
          <p:cNvSpPr txBox="1">
            <a:spLocks noChangeArrowheads="1"/>
          </p:cNvSpPr>
          <p:nvPr/>
        </p:nvSpPr>
        <p:spPr bwMode="auto">
          <a:xfrm>
            <a:off x="2819400" y="6096000"/>
            <a:ext cx="464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2000"/>
              <a:t>Answers are on the following slides!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E0CA-8A4D-4EED-8219-D3A2DE8BA6AA}"/>
              </a:ext>
            </a:extLst>
          </p:cNvPr>
          <p:cNvSpPr>
            <a:spLocks noGrp="1"/>
          </p:cNvSpPr>
          <p:nvPr>
            <p:ph type="title"/>
          </p:nvPr>
        </p:nvSpPr>
        <p:spPr>
          <a:solidFill>
            <a:schemeClr val="accent1">
              <a:lumMod val="75000"/>
            </a:schemeClr>
          </a:solidFill>
          <a:ln w="28575">
            <a:solidFill>
              <a:schemeClr val="tx1"/>
            </a:solidFill>
          </a:ln>
        </p:spPr>
        <p:txBody>
          <a:bodyPr/>
          <a:lstStyle/>
          <a:p>
            <a:pPr eaLnBrk="1" hangingPunct="1">
              <a:defRPr/>
            </a:pPr>
            <a:r>
              <a:rPr lang="en-US" b="1" dirty="0"/>
              <a:t>Exercise 3b Answers</a:t>
            </a:r>
          </a:p>
        </p:txBody>
      </p:sp>
      <p:sp>
        <p:nvSpPr>
          <p:cNvPr id="98307" name="Slide Number Placeholder 2">
            <a:extLst>
              <a:ext uri="{FF2B5EF4-FFF2-40B4-BE49-F238E27FC236}">
                <a16:creationId xmlns:a16="http://schemas.microsoft.com/office/drawing/2014/main" id="{EC1FAFD1-41E5-4A2B-956D-AF176CCBBD11}"/>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F6935E82-9DDB-4594-89AD-ED73D236FA6B}" type="slidenum">
              <a:rPr lang="en-US" altLang="en-US" sz="1400" b="0"/>
              <a:pPr eaLnBrk="1" hangingPunct="1"/>
              <a:t>95</a:t>
            </a:fld>
            <a:endParaRPr lang="en-US" altLang="en-US" sz="1400" b="0"/>
          </a:p>
        </p:txBody>
      </p:sp>
      <p:sp>
        <p:nvSpPr>
          <p:cNvPr id="98308" name="TextBox 3">
            <a:extLst>
              <a:ext uri="{FF2B5EF4-FFF2-40B4-BE49-F238E27FC236}">
                <a16:creationId xmlns:a16="http://schemas.microsoft.com/office/drawing/2014/main" id="{09832489-0288-4818-8401-D7E07CAA9864}"/>
              </a:ext>
            </a:extLst>
          </p:cNvPr>
          <p:cNvSpPr txBox="1">
            <a:spLocks noChangeArrowheads="1"/>
          </p:cNvSpPr>
          <p:nvPr/>
        </p:nvSpPr>
        <p:spPr bwMode="auto">
          <a:xfrm>
            <a:off x="457200" y="1828800"/>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1277" name="Rectangle 29">
            <a:extLst>
              <a:ext uri="{FF2B5EF4-FFF2-40B4-BE49-F238E27FC236}">
                <a16:creationId xmlns:a16="http://schemas.microsoft.com/office/drawing/2014/main" id="{224B5EA5-477D-4C31-954C-53CC6C2C207F}"/>
              </a:ext>
            </a:extLst>
          </p:cNvPr>
          <p:cNvSpPr>
            <a:spLocks noChangeArrowheads="1"/>
          </p:cNvSpPr>
          <p:nvPr/>
        </p:nvSpPr>
        <p:spPr bwMode="auto">
          <a:xfrm>
            <a:off x="152400" y="1595438"/>
            <a:ext cx="8763000" cy="5262562"/>
          </a:xfrm>
          <a:prstGeom prst="rect">
            <a:avLst/>
          </a:prstGeom>
          <a:noFill/>
          <a:ln w="9525">
            <a:noFill/>
            <a:miter lim="800000"/>
            <a:headEnd/>
            <a:tailEnd/>
          </a:ln>
          <a:effectLst/>
        </p:spPr>
        <p:txBody>
          <a:bodyPr anchor="ctr">
            <a:spAutoFit/>
          </a:bodyPr>
          <a:lstStyle/>
          <a:p>
            <a:pPr>
              <a:defRPr/>
            </a:pPr>
            <a:r>
              <a:rPr lang="en-US" sz="2400" dirty="0">
                <a:ea typeface="Times New Roman" pitchFamily="18" charset="0"/>
                <a:cs typeface="+mn-cs"/>
              </a:rPr>
              <a:t>Q12.  If the temperature outside a home is less than the temperature inside a home, which way will heat flow through a window or wall ?</a:t>
            </a:r>
          </a:p>
          <a:p>
            <a:pPr>
              <a:defRPr/>
            </a:pPr>
            <a:endParaRPr lang="en-US" sz="2400" b="0" dirty="0">
              <a:cs typeface="+mn-cs"/>
            </a:endParaRPr>
          </a:p>
          <a:p>
            <a:pPr eaLnBrk="0" hangingPunct="0">
              <a:defRPr/>
            </a:pPr>
            <a:r>
              <a:rPr lang="en-US" sz="2400" b="0" dirty="0">
                <a:ea typeface="Times New Roman" pitchFamily="18" charset="0"/>
                <a:cs typeface="+mn-cs"/>
              </a:rPr>
              <a:t> </a:t>
            </a:r>
            <a:r>
              <a:rPr lang="en-US" sz="2400" dirty="0">
                <a:solidFill>
                  <a:schemeClr val="accent1">
                    <a:lumMod val="50000"/>
                  </a:schemeClr>
                </a:solidFill>
                <a:ea typeface="Times New Roman" pitchFamily="18" charset="0"/>
                <a:cs typeface="+mn-cs"/>
              </a:rPr>
              <a:t>Heat flows from the inside to the outside.</a:t>
            </a:r>
          </a:p>
          <a:p>
            <a:pPr eaLnBrk="0" hangingPunct="0">
              <a:defRPr/>
            </a:pPr>
            <a:endParaRPr lang="en-US" sz="2400" b="0" dirty="0">
              <a:ea typeface="Times New Roman" pitchFamily="18" charset="0"/>
              <a:cs typeface="+mn-cs"/>
            </a:endParaRPr>
          </a:p>
          <a:p>
            <a:pPr>
              <a:defRPr/>
            </a:pPr>
            <a:r>
              <a:rPr lang="en-US" sz="2400" dirty="0">
                <a:latin typeface="Arial" charset="0"/>
                <a:cs typeface="+mn-cs"/>
              </a:rPr>
              <a:t>Q13. How does the rate at which heat flows through a wall change as the thickness of the material gets larger?  </a:t>
            </a:r>
          </a:p>
          <a:p>
            <a:pPr>
              <a:defRPr/>
            </a:pPr>
            <a:endParaRPr lang="en-US" sz="2400" dirty="0">
              <a:latin typeface="Arial" charset="0"/>
              <a:cs typeface="+mn-cs"/>
            </a:endParaRPr>
          </a:p>
          <a:p>
            <a:pPr>
              <a:defRPr/>
            </a:pPr>
            <a:r>
              <a:rPr lang="en-US" sz="2400" dirty="0">
                <a:solidFill>
                  <a:schemeClr val="accent1">
                    <a:lumMod val="50000"/>
                  </a:schemeClr>
                </a:solidFill>
                <a:latin typeface="Arial" charset="0"/>
                <a:cs typeface="+mn-cs"/>
              </a:rPr>
              <a:t>As the thickness of a material gets larger, the rate at which heat flows through the wall of this material gets smaller.</a:t>
            </a:r>
          </a:p>
          <a:p>
            <a:pPr eaLnBrk="0" hangingPunct="0">
              <a:defRPr/>
            </a:pPr>
            <a:endParaRPr lang="en-US" sz="2400" b="0" dirty="0">
              <a:ea typeface="Times New Roman" pitchFamily="18" charset="0"/>
              <a:cs typeface="+mn-cs"/>
            </a:endParaRPr>
          </a:p>
          <a:p>
            <a:pPr eaLnBrk="0" hangingPunct="0">
              <a:defRPr/>
            </a:pPr>
            <a:endParaRPr lang="en-US" sz="2400" b="0" dirty="0">
              <a:cs typeface="+mn-cs"/>
            </a:endParaRPr>
          </a:p>
          <a:p>
            <a:pPr eaLnBrk="0" hangingPunct="0">
              <a:defRPr/>
            </a:pPr>
            <a:endParaRPr lang="en-US" sz="2400" b="0"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12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127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127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12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2">
            <a:extLst>
              <a:ext uri="{FF2B5EF4-FFF2-40B4-BE49-F238E27FC236}">
                <a16:creationId xmlns:a16="http://schemas.microsoft.com/office/drawing/2014/main" id="{5EE0D493-95DB-48C6-B077-631D489BFDE5}"/>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25FB43CC-A041-48F1-BEED-116FC84658C5}" type="slidenum">
              <a:rPr lang="en-US" altLang="en-US" sz="1400" b="0"/>
              <a:pPr eaLnBrk="1" hangingPunct="1"/>
              <a:t>96</a:t>
            </a:fld>
            <a:endParaRPr lang="en-US" altLang="en-US" sz="1400" b="0"/>
          </a:p>
        </p:txBody>
      </p:sp>
      <p:sp>
        <p:nvSpPr>
          <p:cNvPr id="99331" name="TextBox 3">
            <a:extLst>
              <a:ext uri="{FF2B5EF4-FFF2-40B4-BE49-F238E27FC236}">
                <a16:creationId xmlns:a16="http://schemas.microsoft.com/office/drawing/2014/main" id="{0033221C-B243-44D7-B85F-52E875E6F429}"/>
              </a:ext>
            </a:extLst>
          </p:cNvPr>
          <p:cNvSpPr txBox="1">
            <a:spLocks noChangeArrowheads="1"/>
          </p:cNvSpPr>
          <p:nvPr/>
        </p:nvSpPr>
        <p:spPr bwMode="auto">
          <a:xfrm>
            <a:off x="457200" y="1828800"/>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1277" name="Rectangle 29">
            <a:extLst>
              <a:ext uri="{FF2B5EF4-FFF2-40B4-BE49-F238E27FC236}">
                <a16:creationId xmlns:a16="http://schemas.microsoft.com/office/drawing/2014/main" id="{819E1367-1429-4AE0-9504-F671F95C2F9A}"/>
              </a:ext>
            </a:extLst>
          </p:cNvPr>
          <p:cNvSpPr>
            <a:spLocks noChangeArrowheads="1"/>
          </p:cNvSpPr>
          <p:nvPr/>
        </p:nvSpPr>
        <p:spPr bwMode="auto">
          <a:xfrm>
            <a:off x="152400" y="228600"/>
            <a:ext cx="8763000" cy="6370638"/>
          </a:xfrm>
          <a:prstGeom prst="rect">
            <a:avLst/>
          </a:prstGeom>
          <a:noFill/>
          <a:ln w="9525">
            <a:noFill/>
            <a:miter lim="800000"/>
            <a:headEnd/>
            <a:tailEnd/>
          </a:ln>
          <a:effectLst/>
        </p:spPr>
        <p:txBody>
          <a:bodyPr anchor="ctr">
            <a:spAutoFit/>
          </a:bodyPr>
          <a:lstStyle/>
          <a:p>
            <a:pPr>
              <a:defRPr/>
            </a:pPr>
            <a:r>
              <a:rPr lang="en-US" dirty="0">
                <a:latin typeface="Arial" charset="0"/>
                <a:cs typeface="+mn-cs"/>
              </a:rPr>
              <a:t>Q14. If you were to compare the fur of a snowshoe hare in winter to that of a snowshoe hare in the summer, how would you expect these two coats to differ?  Which coat would be the thickest?  Which coat would be the densest?</a:t>
            </a:r>
          </a:p>
          <a:p>
            <a:pPr>
              <a:defRPr/>
            </a:pPr>
            <a:endParaRPr lang="en-US" dirty="0">
              <a:latin typeface="Arial" charset="0"/>
              <a:cs typeface="+mn-cs"/>
            </a:endParaRPr>
          </a:p>
          <a:p>
            <a:pPr>
              <a:defRPr/>
            </a:pPr>
            <a:r>
              <a:rPr lang="en-US" dirty="0">
                <a:solidFill>
                  <a:schemeClr val="accent1">
                    <a:lumMod val="50000"/>
                  </a:schemeClr>
                </a:solidFill>
                <a:latin typeface="Arial" charset="0"/>
                <a:cs typeface="+mn-cs"/>
              </a:rPr>
              <a:t>We would expect the snowshoe hare to shed hair in the summer so that its coat would be less dense in the summer months than in the winter months.  We wouldn’t expect the thickness of the fur to change, as fur thickness is determined by the length of the individual hairs. </a:t>
            </a:r>
          </a:p>
          <a:p>
            <a:pPr eaLnBrk="0" hangingPunct="0">
              <a:defRPr/>
            </a:pPr>
            <a:endParaRPr lang="en-US" sz="2400" b="0" dirty="0">
              <a:ea typeface="Times New Roman" pitchFamily="18" charset="0"/>
              <a:cs typeface="+mn-cs"/>
            </a:endParaRPr>
          </a:p>
          <a:p>
            <a:pPr eaLnBrk="0" hangingPunct="0">
              <a:defRPr/>
            </a:pPr>
            <a:endParaRPr lang="en-US" sz="2400" b="0" dirty="0">
              <a:cs typeface="+mn-cs"/>
            </a:endParaRPr>
          </a:p>
          <a:p>
            <a:pPr eaLnBrk="0" hangingPunct="0">
              <a:defRPr/>
            </a:pPr>
            <a:endParaRPr lang="en-US" sz="2400" b="0"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12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12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2">
            <a:extLst>
              <a:ext uri="{FF2B5EF4-FFF2-40B4-BE49-F238E27FC236}">
                <a16:creationId xmlns:a16="http://schemas.microsoft.com/office/drawing/2014/main" id="{95BF8854-EAFE-4B21-9B0A-2CA7ADB0E58D}"/>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4F1A1928-9B67-4B2E-822A-96F1B6FC7973}" type="slidenum">
              <a:rPr lang="en-US" altLang="en-US" sz="1400" b="0"/>
              <a:pPr eaLnBrk="1" hangingPunct="1"/>
              <a:t>97</a:t>
            </a:fld>
            <a:endParaRPr lang="en-US" altLang="en-US" sz="1400" b="0"/>
          </a:p>
        </p:txBody>
      </p:sp>
      <p:sp>
        <p:nvSpPr>
          <p:cNvPr id="100355" name="TextBox 3">
            <a:extLst>
              <a:ext uri="{FF2B5EF4-FFF2-40B4-BE49-F238E27FC236}">
                <a16:creationId xmlns:a16="http://schemas.microsoft.com/office/drawing/2014/main" id="{7E8C6382-8F76-440D-907C-7D813229F25C}"/>
              </a:ext>
            </a:extLst>
          </p:cNvPr>
          <p:cNvSpPr txBox="1">
            <a:spLocks noChangeArrowheads="1"/>
          </p:cNvSpPr>
          <p:nvPr/>
        </p:nvSpPr>
        <p:spPr bwMode="auto">
          <a:xfrm>
            <a:off x="457200" y="1828800"/>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1277" name="Rectangle 29">
            <a:extLst>
              <a:ext uri="{FF2B5EF4-FFF2-40B4-BE49-F238E27FC236}">
                <a16:creationId xmlns:a16="http://schemas.microsoft.com/office/drawing/2014/main" id="{483643C7-1450-4DA4-836F-F96A4616BE27}"/>
              </a:ext>
            </a:extLst>
          </p:cNvPr>
          <p:cNvSpPr>
            <a:spLocks noChangeArrowheads="1"/>
          </p:cNvSpPr>
          <p:nvPr/>
        </p:nvSpPr>
        <p:spPr bwMode="auto">
          <a:xfrm>
            <a:off x="152400" y="487363"/>
            <a:ext cx="8763000" cy="6370637"/>
          </a:xfrm>
          <a:prstGeom prst="rect">
            <a:avLst/>
          </a:prstGeom>
          <a:noFill/>
          <a:ln w="9525">
            <a:noFill/>
            <a:miter lim="800000"/>
            <a:headEnd/>
            <a:tailEnd/>
          </a:ln>
          <a:effectLst/>
        </p:spPr>
        <p:txBody>
          <a:bodyPr anchor="ctr">
            <a:spAutoFit/>
          </a:bodyPr>
          <a:lstStyle/>
          <a:p>
            <a:pPr>
              <a:defRPr/>
            </a:pPr>
            <a:r>
              <a:rPr lang="en-US" sz="2400" dirty="0">
                <a:latin typeface="Arial" charset="0"/>
                <a:cs typeface="+mn-cs"/>
              </a:rPr>
              <a:t>Q15. If the outside temperature is -5°C, and the internal temperature of a hare is 99°F, does heat flow into or out of the hare’s body?  What if the hare is in the desert and the outside temperature is 40°C?</a:t>
            </a:r>
          </a:p>
          <a:p>
            <a:pPr>
              <a:defRPr/>
            </a:pPr>
            <a:endParaRPr lang="en-US" sz="2400" dirty="0">
              <a:latin typeface="Arial" charset="0"/>
              <a:cs typeface="+mn-cs"/>
            </a:endParaRPr>
          </a:p>
          <a:p>
            <a:pPr>
              <a:defRPr/>
            </a:pPr>
            <a:r>
              <a:rPr lang="en-US" sz="2400" dirty="0">
                <a:solidFill>
                  <a:schemeClr val="accent1">
                    <a:lumMod val="50000"/>
                  </a:schemeClr>
                </a:solidFill>
                <a:latin typeface="Arial" charset="0"/>
                <a:cs typeface="+mn-cs"/>
              </a:rPr>
              <a:t>In order to compare the hare’s temperature to the outside temperature, we must first convert it to degrees Celsius.  Using the formula above we find that </a:t>
            </a:r>
          </a:p>
          <a:p>
            <a:pPr>
              <a:defRPr/>
            </a:pPr>
            <a:r>
              <a:rPr lang="en-US" sz="2400" dirty="0">
                <a:solidFill>
                  <a:schemeClr val="accent1">
                    <a:lumMod val="50000"/>
                  </a:schemeClr>
                </a:solidFill>
                <a:latin typeface="Arial" charset="0"/>
                <a:cs typeface="+mn-cs"/>
              </a:rPr>
              <a:t> </a:t>
            </a:r>
          </a:p>
          <a:p>
            <a:pPr algn="ctr">
              <a:defRPr/>
            </a:pPr>
            <a:r>
              <a:rPr lang="en-US" sz="2400" dirty="0">
                <a:solidFill>
                  <a:schemeClr val="accent1">
                    <a:lumMod val="50000"/>
                  </a:schemeClr>
                </a:solidFill>
                <a:latin typeface="Arial" charset="0"/>
                <a:cs typeface="+mn-cs"/>
              </a:rPr>
              <a:t>(5/9)(99°F – 32) = 37.2°C</a:t>
            </a:r>
          </a:p>
          <a:p>
            <a:pPr algn="ctr">
              <a:defRPr/>
            </a:pPr>
            <a:endParaRPr lang="en-US" sz="2400" dirty="0">
              <a:solidFill>
                <a:schemeClr val="accent1">
                  <a:lumMod val="50000"/>
                </a:schemeClr>
              </a:solidFill>
              <a:latin typeface="Arial" charset="0"/>
              <a:cs typeface="+mn-cs"/>
            </a:endParaRPr>
          </a:p>
          <a:p>
            <a:pPr>
              <a:defRPr/>
            </a:pPr>
            <a:r>
              <a:rPr lang="en-US" sz="2400" dirty="0">
                <a:solidFill>
                  <a:schemeClr val="accent1">
                    <a:lumMod val="50000"/>
                  </a:schemeClr>
                </a:solidFill>
                <a:latin typeface="Arial" charset="0"/>
                <a:cs typeface="+mn-cs"/>
              </a:rPr>
              <a:t>Then, since heat flows from warmer regions to cooler regions, we see that in both cases, heat flows out of the hare’s body. </a:t>
            </a:r>
          </a:p>
          <a:p>
            <a:pPr eaLnBrk="0" hangingPunct="0">
              <a:defRPr/>
            </a:pPr>
            <a:endParaRPr lang="en-US" sz="2400" b="0" dirty="0">
              <a:solidFill>
                <a:schemeClr val="accent1">
                  <a:lumMod val="50000"/>
                </a:schemeClr>
              </a:solidFill>
              <a:ea typeface="Times New Roman" pitchFamily="18" charset="0"/>
              <a:cs typeface="+mn-cs"/>
            </a:endParaRPr>
          </a:p>
          <a:p>
            <a:pPr eaLnBrk="0" hangingPunct="0">
              <a:defRPr/>
            </a:pPr>
            <a:endParaRPr lang="en-US" sz="2400" b="0" dirty="0">
              <a:cs typeface="+mn-cs"/>
            </a:endParaRPr>
          </a:p>
          <a:p>
            <a:pPr eaLnBrk="0" hangingPunct="0">
              <a:defRPr/>
            </a:pPr>
            <a:endParaRPr lang="en-US" sz="2400" b="0" dirty="0">
              <a:cs typeface="+mn-cs"/>
            </a:endParaRPr>
          </a:p>
        </p:txBody>
      </p:sp>
      <p:sp>
        <p:nvSpPr>
          <p:cNvPr id="100357" name="Rectangle 2">
            <a:extLst>
              <a:ext uri="{FF2B5EF4-FFF2-40B4-BE49-F238E27FC236}">
                <a16:creationId xmlns:a16="http://schemas.microsoft.com/office/drawing/2014/main" id="{9E686F5B-B469-4E2B-9003-4A37A650CFAB}"/>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0358" name="Rectangle 3">
            <a:extLst>
              <a:ext uri="{FF2B5EF4-FFF2-40B4-BE49-F238E27FC236}">
                <a16:creationId xmlns:a16="http://schemas.microsoft.com/office/drawing/2014/main" id="{3E453C32-4953-450A-9B35-29702CF1BDD3}"/>
              </a:ext>
            </a:extLst>
          </p:cNvPr>
          <p:cNvSpPr>
            <a:spLocks noChangeArrowheads="1"/>
          </p:cNvSpPr>
          <p:nvPr/>
        </p:nvSpPr>
        <p:spPr bwMode="auto">
          <a:xfrm>
            <a:off x="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12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127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127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8127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12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2">
            <a:extLst>
              <a:ext uri="{FF2B5EF4-FFF2-40B4-BE49-F238E27FC236}">
                <a16:creationId xmlns:a16="http://schemas.microsoft.com/office/drawing/2014/main" id="{CF2F90C1-0A50-41E8-B46A-67013B331896}"/>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B95B588B-E854-48CC-B1C1-4CBEE2A12FCA}" type="slidenum">
              <a:rPr lang="en-US" altLang="en-US" sz="1400" b="0"/>
              <a:pPr eaLnBrk="1" hangingPunct="1"/>
              <a:t>98</a:t>
            </a:fld>
            <a:endParaRPr lang="en-US" altLang="en-US" sz="1400" b="0"/>
          </a:p>
        </p:txBody>
      </p:sp>
      <p:sp>
        <p:nvSpPr>
          <p:cNvPr id="4" name="TextBox 3">
            <a:extLst>
              <a:ext uri="{FF2B5EF4-FFF2-40B4-BE49-F238E27FC236}">
                <a16:creationId xmlns:a16="http://schemas.microsoft.com/office/drawing/2014/main" id="{180AD7B4-5FDB-464E-A0EB-82F378E745F6}"/>
              </a:ext>
            </a:extLst>
          </p:cNvPr>
          <p:cNvSpPr txBox="1"/>
          <p:nvPr/>
        </p:nvSpPr>
        <p:spPr>
          <a:xfrm>
            <a:off x="228600" y="381000"/>
            <a:ext cx="8686800" cy="5694363"/>
          </a:xfrm>
          <a:prstGeom prst="rect">
            <a:avLst/>
          </a:prstGeom>
          <a:noFill/>
        </p:spPr>
        <p:txBody>
          <a:bodyPr>
            <a:spAutoFit/>
          </a:bodyPr>
          <a:lstStyle/>
          <a:p>
            <a:pPr>
              <a:defRPr/>
            </a:pPr>
            <a:r>
              <a:rPr lang="en-US" sz="2400" dirty="0">
                <a:latin typeface="Arial" charset="0"/>
                <a:cs typeface="+mn-cs"/>
              </a:rPr>
              <a:t>Q16.  What is the heat loss through a 1m square window on a home, if the outside air temperature is 15°C, the inside temperature is 25°C, and the R-value</a:t>
            </a:r>
            <a:r>
              <a:rPr lang="en-US" sz="2400" baseline="-25000" dirty="0">
                <a:latin typeface="Arial" charset="0"/>
                <a:cs typeface="+mn-cs"/>
              </a:rPr>
              <a:t>  </a:t>
            </a:r>
            <a:r>
              <a:rPr lang="en-US" sz="2400" dirty="0">
                <a:latin typeface="Arial" charset="0"/>
                <a:cs typeface="+mn-cs"/>
              </a:rPr>
              <a:t>of the window is 2 Km</a:t>
            </a:r>
            <a:r>
              <a:rPr lang="en-US" sz="2400" baseline="30000" dirty="0">
                <a:latin typeface="Arial" charset="0"/>
                <a:cs typeface="+mn-cs"/>
              </a:rPr>
              <a:t>2</a:t>
            </a:r>
            <a:r>
              <a:rPr lang="en-US" sz="2400" dirty="0">
                <a:latin typeface="Arial" charset="0"/>
                <a:cs typeface="+mn-cs"/>
              </a:rPr>
              <a:t>/W?  (Be careful with your units!)</a:t>
            </a:r>
          </a:p>
          <a:p>
            <a:pPr>
              <a:defRPr/>
            </a:pPr>
            <a:r>
              <a:rPr lang="en-US" sz="2400" dirty="0">
                <a:latin typeface="Arial" charset="0"/>
                <a:cs typeface="+mn-cs"/>
              </a:rPr>
              <a:t> </a:t>
            </a:r>
            <a:r>
              <a:rPr lang="en-US" sz="2400" dirty="0">
                <a:solidFill>
                  <a:schemeClr val="accent1">
                    <a:lumMod val="50000"/>
                  </a:schemeClr>
                </a:solidFill>
                <a:latin typeface="Arial" charset="0"/>
                <a:cs typeface="+mn-cs"/>
              </a:rPr>
              <a:t>To find the heat loss per square meter, simply divide the temperature difference by the R value. Since there is a difference in temperature of 10°C (which also is equal to 10K), and the R-value of the window is 2 Km</a:t>
            </a:r>
            <a:r>
              <a:rPr lang="en-US" sz="2400" baseline="30000" dirty="0">
                <a:solidFill>
                  <a:schemeClr val="accent1">
                    <a:lumMod val="50000"/>
                  </a:schemeClr>
                </a:solidFill>
                <a:latin typeface="Arial" charset="0"/>
                <a:cs typeface="+mn-cs"/>
              </a:rPr>
              <a:t>2</a:t>
            </a:r>
            <a:r>
              <a:rPr lang="en-US" sz="2400" dirty="0">
                <a:solidFill>
                  <a:schemeClr val="accent1">
                    <a:lumMod val="50000"/>
                  </a:schemeClr>
                </a:solidFill>
                <a:latin typeface="Arial" charset="0"/>
                <a:cs typeface="+mn-cs"/>
              </a:rPr>
              <a:t>/W, energy will be lost at a rate of</a:t>
            </a:r>
          </a:p>
          <a:p>
            <a:pPr>
              <a:defRPr/>
            </a:pPr>
            <a:r>
              <a:rPr lang="en-US" sz="2400" dirty="0">
                <a:solidFill>
                  <a:schemeClr val="accent1">
                    <a:lumMod val="50000"/>
                  </a:schemeClr>
                </a:solidFill>
                <a:latin typeface="Arial" charset="0"/>
                <a:cs typeface="+mn-cs"/>
              </a:rPr>
              <a:t> </a:t>
            </a:r>
          </a:p>
          <a:p>
            <a:pPr>
              <a:defRPr/>
            </a:pPr>
            <a:endParaRPr lang="en-US" sz="2400" dirty="0">
              <a:solidFill>
                <a:schemeClr val="accent1">
                  <a:lumMod val="50000"/>
                </a:schemeClr>
              </a:solidFill>
              <a:latin typeface="Arial" charset="0"/>
              <a:cs typeface="+mn-cs"/>
            </a:endParaRPr>
          </a:p>
          <a:p>
            <a:pPr>
              <a:defRPr/>
            </a:pPr>
            <a:r>
              <a:rPr lang="en-US" sz="2400" dirty="0">
                <a:solidFill>
                  <a:schemeClr val="accent1">
                    <a:lumMod val="50000"/>
                  </a:schemeClr>
                </a:solidFill>
                <a:latin typeface="Arial" charset="0"/>
                <a:cs typeface="+mn-cs"/>
              </a:rPr>
              <a:t>through the window.  Since the area of the window is equal to 1 </a:t>
            </a:r>
            <a:r>
              <a:rPr lang="en-US" sz="2400" baseline="30000" dirty="0">
                <a:solidFill>
                  <a:schemeClr val="accent1">
                    <a:lumMod val="50000"/>
                  </a:schemeClr>
                </a:solidFill>
                <a:latin typeface="Arial" charset="0"/>
                <a:cs typeface="+mn-cs"/>
              </a:rPr>
              <a:t>m2</a:t>
            </a:r>
            <a:r>
              <a:rPr lang="en-US" sz="2400" dirty="0">
                <a:solidFill>
                  <a:schemeClr val="accent1">
                    <a:lumMod val="50000"/>
                  </a:schemeClr>
                </a:solidFill>
                <a:latin typeface="Arial" charset="0"/>
                <a:cs typeface="+mn-cs"/>
              </a:rPr>
              <a:t>, heat is lost through the window at a rate of 5 Watts, or 5 joules per second.</a:t>
            </a:r>
          </a:p>
          <a:p>
            <a:pPr>
              <a:defRPr/>
            </a:pPr>
            <a:endParaRPr lang="en-US" dirty="0">
              <a:latin typeface="Arial" charset="0"/>
              <a:cs typeface="+mn-cs"/>
            </a:endParaRPr>
          </a:p>
        </p:txBody>
      </p:sp>
      <p:sp>
        <p:nvSpPr>
          <p:cNvPr id="101380" name="Rectangle 2">
            <a:extLst>
              <a:ext uri="{FF2B5EF4-FFF2-40B4-BE49-F238E27FC236}">
                <a16:creationId xmlns:a16="http://schemas.microsoft.com/office/drawing/2014/main" id="{EEB0DD59-A2D6-4C26-9EF4-F6E3965A198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90465" name="Picture 1">
            <a:extLst>
              <a:ext uri="{FF2B5EF4-FFF2-40B4-BE49-F238E27FC236}">
                <a16:creationId xmlns:a16="http://schemas.microsoft.com/office/drawing/2014/main" id="{CEF11E43-0B8D-4B40-82A9-D21612C5B08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3429000"/>
            <a:ext cx="18684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Return 6">
            <a:hlinkClick r:id="rId3" action="ppaction://hlinksldjump" highlightClick="1"/>
            <a:extLst>
              <a:ext uri="{FF2B5EF4-FFF2-40B4-BE49-F238E27FC236}">
                <a16:creationId xmlns:a16="http://schemas.microsoft.com/office/drawing/2014/main" id="{FAA516D7-8F11-4BE7-A094-DE2473DDB7B6}"/>
              </a:ext>
            </a:extLst>
          </p:cNvPr>
          <p:cNvSpPr/>
          <p:nvPr/>
        </p:nvSpPr>
        <p:spPr bwMode="auto">
          <a:xfrm>
            <a:off x="1981200" y="5638800"/>
            <a:ext cx="1042988" cy="1042988"/>
          </a:xfrm>
          <a:prstGeom prst="actionButtonReturn">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cs typeface="+mn-cs"/>
            </a:endParaRPr>
          </a:p>
        </p:txBody>
      </p:sp>
      <p:sp>
        <p:nvSpPr>
          <p:cNvPr id="8" name="Action Button: Home 7">
            <a:hlinkClick r:id="rId4" action="ppaction://hlinksldjump" highlightClick="1"/>
            <a:extLst>
              <a:ext uri="{FF2B5EF4-FFF2-40B4-BE49-F238E27FC236}">
                <a16:creationId xmlns:a16="http://schemas.microsoft.com/office/drawing/2014/main" id="{437AFC72-5E1D-4198-87C6-4940F9BF97F4}"/>
              </a:ext>
            </a:extLst>
          </p:cNvPr>
          <p:cNvSpPr/>
          <p:nvPr/>
        </p:nvSpPr>
        <p:spPr bwMode="auto">
          <a:xfrm>
            <a:off x="6477000" y="5638800"/>
            <a:ext cx="1042988" cy="1042988"/>
          </a:xfrm>
          <a:prstGeom prst="actionButtonHom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04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4">
            <a:extLst>
              <a:ext uri="{FF2B5EF4-FFF2-40B4-BE49-F238E27FC236}">
                <a16:creationId xmlns:a16="http://schemas.microsoft.com/office/drawing/2014/main" id="{F5F48061-0402-4549-920E-193B9C9898D7}"/>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fld id="{54A10514-9206-4C5F-B0A4-F88093C9370A}" type="slidenum">
              <a:rPr lang="en-US" altLang="en-US" sz="1400" b="0"/>
              <a:pPr eaLnBrk="1" hangingPunct="1"/>
              <a:t>99</a:t>
            </a:fld>
            <a:endParaRPr lang="en-US" altLang="en-US" sz="1400" b="0"/>
          </a:p>
        </p:txBody>
      </p:sp>
      <p:sp>
        <p:nvSpPr>
          <p:cNvPr id="102403" name="Rectangle 2">
            <a:extLst>
              <a:ext uri="{FF2B5EF4-FFF2-40B4-BE49-F238E27FC236}">
                <a16:creationId xmlns:a16="http://schemas.microsoft.com/office/drawing/2014/main" id="{2EF008B6-9A79-4611-BEFF-3474DAB73AC2}"/>
              </a:ext>
            </a:extLst>
          </p:cNvPr>
          <p:cNvSpPr>
            <a:spLocks noGrp="1" noChangeArrowheads="1"/>
          </p:cNvSpPr>
          <p:nvPr>
            <p:ph type="title"/>
          </p:nvPr>
        </p:nvSpPr>
        <p:spPr>
          <a:xfrm>
            <a:off x="457200" y="152400"/>
            <a:ext cx="8229600" cy="762000"/>
          </a:xfrm>
          <a:solidFill>
            <a:srgbClr val="FFFF00"/>
          </a:solidFill>
          <a:ln w="28575">
            <a:solidFill>
              <a:schemeClr val="tx1"/>
            </a:solidFill>
            <a:miter lim="800000"/>
            <a:headEnd/>
            <a:tailEnd/>
          </a:ln>
        </p:spPr>
        <p:txBody>
          <a:bodyPr/>
          <a:lstStyle/>
          <a:p>
            <a:pPr eaLnBrk="1" hangingPunct="1"/>
            <a:r>
              <a:rPr lang="en-US" altLang="en-US" sz="4000" b="1"/>
              <a:t>Suggested Reading</a:t>
            </a:r>
          </a:p>
        </p:txBody>
      </p:sp>
      <p:sp>
        <p:nvSpPr>
          <p:cNvPr id="102404" name="Text Box 4">
            <a:extLst>
              <a:ext uri="{FF2B5EF4-FFF2-40B4-BE49-F238E27FC236}">
                <a16:creationId xmlns:a16="http://schemas.microsoft.com/office/drawing/2014/main" id="{BAA24D28-400D-460B-AE39-3440ADE5B47F}"/>
              </a:ext>
            </a:extLst>
          </p:cNvPr>
          <p:cNvSpPr txBox="1">
            <a:spLocks noChangeArrowheads="1"/>
          </p:cNvSpPr>
          <p:nvPr/>
        </p:nvSpPr>
        <p:spPr bwMode="auto">
          <a:xfrm>
            <a:off x="152400" y="990600"/>
            <a:ext cx="7086600" cy="61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r>
              <a:rPr lang="en-US" altLang="en-US" sz="1800" u="sng"/>
              <a:t>Grades K-3</a:t>
            </a:r>
            <a:endParaRPr lang="en-US" altLang="en-US" sz="1800"/>
          </a:p>
          <a:p>
            <a:pPr eaLnBrk="1" hangingPunct="1"/>
            <a:r>
              <a:rPr lang="en-US" altLang="en-US" sz="1600" i="1"/>
              <a:t>Fur and Feathers</a:t>
            </a:r>
            <a:r>
              <a:rPr lang="en-US" altLang="en-US" sz="1600"/>
              <a:t> - </a:t>
            </a:r>
            <a:r>
              <a:rPr lang="en-US" altLang="en-US" sz="1600" b="0"/>
              <a:t>Elizabeth Miles </a:t>
            </a:r>
          </a:p>
          <a:p>
            <a:pPr eaLnBrk="1" hangingPunct="1"/>
            <a:r>
              <a:rPr lang="en-US" altLang="en-US" sz="1600" i="1"/>
              <a:t>Feather and Fur! What Makes Cats Purr?: Exploring Your Pet's World</a:t>
            </a:r>
            <a:r>
              <a:rPr lang="en-US" altLang="en-US" sz="1600"/>
              <a:t> - </a:t>
            </a:r>
            <a:r>
              <a:rPr lang="en-US" altLang="en-US" sz="1600" b="0"/>
              <a:t>Boughton Cobb</a:t>
            </a:r>
          </a:p>
          <a:p>
            <a:pPr eaLnBrk="1" hangingPunct="1"/>
            <a:r>
              <a:rPr lang="en-US" altLang="en-US" sz="1600" i="1"/>
              <a:t>Animal Feathers &amp; Fur</a:t>
            </a:r>
            <a:r>
              <a:rPr lang="en-US" altLang="en-US" sz="1600"/>
              <a:t> - </a:t>
            </a:r>
            <a:r>
              <a:rPr lang="en-US" altLang="en-US" sz="1600" b="0"/>
              <a:t>David M. Schwartz and Dwight Kuhn (Illustrator)</a:t>
            </a:r>
          </a:p>
          <a:p>
            <a:pPr eaLnBrk="1" hangingPunct="1"/>
            <a:r>
              <a:rPr lang="en-US" altLang="en-US" sz="1600" i="1"/>
              <a:t>Feathers and Hair</a:t>
            </a:r>
            <a:r>
              <a:rPr lang="en-US" altLang="en-US" sz="1600"/>
              <a:t> - </a:t>
            </a:r>
            <a:r>
              <a:rPr lang="en-US" altLang="en-US" sz="1600" b="0"/>
              <a:t>Ted O'Hare</a:t>
            </a:r>
          </a:p>
          <a:p>
            <a:pPr eaLnBrk="1" hangingPunct="1"/>
            <a:r>
              <a:rPr lang="en-US" altLang="en-US" sz="1600" i="1"/>
              <a:t>All About Heat</a:t>
            </a:r>
            <a:r>
              <a:rPr lang="en-US" altLang="en-US" sz="1600"/>
              <a:t> - </a:t>
            </a:r>
            <a:r>
              <a:rPr lang="en-US" altLang="en-US" sz="1600" b="0"/>
              <a:t>Lisa Trumbauer</a:t>
            </a:r>
          </a:p>
          <a:p>
            <a:pPr eaLnBrk="1" hangingPunct="1"/>
            <a:r>
              <a:rPr lang="en-US" altLang="en-US" sz="1600" i="1"/>
              <a:t>The Magic School Bus in the Arctic: A Book About Heat</a:t>
            </a:r>
            <a:r>
              <a:rPr lang="en-US" altLang="en-US" sz="1600"/>
              <a:t> - </a:t>
            </a:r>
            <a:r>
              <a:rPr lang="en-US" altLang="en-US" sz="1600" b="0"/>
              <a:t>Joanna Cole, Art Ruiz (Illustrator), Bruce Degan (Illustrator)</a:t>
            </a:r>
          </a:p>
          <a:p>
            <a:pPr eaLnBrk="1" hangingPunct="1"/>
            <a:r>
              <a:rPr lang="en-US" altLang="en-US" sz="1600"/>
              <a:t> </a:t>
            </a:r>
          </a:p>
          <a:p>
            <a:pPr eaLnBrk="1" hangingPunct="1"/>
            <a:r>
              <a:rPr lang="en-US" altLang="en-US" sz="1800" u="sng"/>
              <a:t>Grades 4-7</a:t>
            </a:r>
            <a:endParaRPr lang="en-US" altLang="en-US" sz="1800"/>
          </a:p>
          <a:p>
            <a:pPr eaLnBrk="1" hangingPunct="1"/>
            <a:r>
              <a:rPr lang="en-US" altLang="en-US" sz="1600" i="1"/>
              <a:t>Animal Skin and Fur </a:t>
            </a:r>
            <a:r>
              <a:rPr lang="en-US" altLang="en-US" sz="1600"/>
              <a:t>- </a:t>
            </a:r>
            <a:r>
              <a:rPr lang="en-US" altLang="en-US" sz="1600" b="0"/>
              <a:t>Jonatha A. Brown, Susan Nations, Debra Voege</a:t>
            </a:r>
          </a:p>
          <a:p>
            <a:pPr eaLnBrk="1" hangingPunct="1"/>
            <a:r>
              <a:rPr lang="en-US" altLang="en-US" sz="1600" i="1"/>
              <a:t>Why Mammals Have Fur </a:t>
            </a:r>
            <a:r>
              <a:rPr lang="en-US" altLang="en-US" sz="1600"/>
              <a:t>- </a:t>
            </a:r>
            <a:r>
              <a:rPr lang="en-US" altLang="en-US" sz="1600" b="0"/>
              <a:t>Dorothy Hinshaw Patent</a:t>
            </a:r>
          </a:p>
          <a:p>
            <a:pPr eaLnBrk="1" hangingPunct="1"/>
            <a:r>
              <a:rPr lang="en-US" altLang="en-US" sz="1600" i="1"/>
              <a:t>Adaptation</a:t>
            </a:r>
            <a:r>
              <a:rPr lang="en-US" altLang="en-US" sz="1600"/>
              <a:t> - </a:t>
            </a:r>
            <a:r>
              <a:rPr lang="en-US" altLang="en-US" sz="1600" b="0"/>
              <a:t>Alvin Silverstein, Virginia B. Silverstein, Laura Silverstein</a:t>
            </a:r>
          </a:p>
          <a:p>
            <a:pPr eaLnBrk="1" hangingPunct="1"/>
            <a:r>
              <a:rPr lang="en-US" altLang="en-US" sz="1600" i="1"/>
              <a:t>Energy</a:t>
            </a:r>
            <a:r>
              <a:rPr lang="en-US" altLang="en-US" sz="1600"/>
              <a:t> - </a:t>
            </a:r>
            <a:r>
              <a:rPr lang="en-US" altLang="en-US" sz="1600" b="0"/>
              <a:t>Chris Woodford</a:t>
            </a:r>
          </a:p>
          <a:p>
            <a:pPr eaLnBrk="1" hangingPunct="1"/>
            <a:r>
              <a:rPr lang="en-US" altLang="en-US" sz="1600" i="1"/>
              <a:t>Energy</a:t>
            </a:r>
            <a:r>
              <a:rPr lang="en-US" altLang="en-US" sz="1600"/>
              <a:t> - </a:t>
            </a:r>
            <a:r>
              <a:rPr lang="en-US" altLang="en-US" sz="1600" b="0"/>
              <a:t>Alvin Silverstein, Virginia B. Silverstein, Laura Silverstein</a:t>
            </a:r>
          </a:p>
          <a:p>
            <a:pPr eaLnBrk="1" hangingPunct="1"/>
            <a:endParaRPr lang="en-US" altLang="en-US" sz="1600"/>
          </a:p>
          <a:p>
            <a:pPr eaLnBrk="1" hangingPunct="1"/>
            <a:r>
              <a:rPr lang="en-US" altLang="en-US" sz="1800" u="sng"/>
              <a:t>Grades 7+</a:t>
            </a:r>
            <a:endParaRPr lang="en-US" altLang="en-US" sz="1800"/>
          </a:p>
          <a:p>
            <a:pPr eaLnBrk="1" hangingPunct="1"/>
            <a:r>
              <a:rPr lang="en-US" altLang="en-US" sz="1600" i="1"/>
              <a:t>101 Questions About Skin That Got Under Your Skin...Until Now</a:t>
            </a:r>
            <a:r>
              <a:rPr lang="en-US" altLang="en-US" sz="1600"/>
              <a:t> - </a:t>
            </a:r>
            <a:r>
              <a:rPr lang="en-US" altLang="en-US" sz="1600" b="0"/>
              <a:t>Faith Hickman Brynie</a:t>
            </a:r>
          </a:p>
          <a:p>
            <a:pPr eaLnBrk="1" hangingPunct="1"/>
            <a:r>
              <a:rPr lang="en-US" altLang="en-US" sz="1600" i="1"/>
              <a:t>Energy Projects for Young Scientists</a:t>
            </a:r>
            <a:r>
              <a:rPr lang="en-US" altLang="en-US" sz="1600"/>
              <a:t> - </a:t>
            </a:r>
            <a:r>
              <a:rPr lang="en-US" altLang="en-US" sz="1600" b="0"/>
              <a:t>Richard Craig Adams, Robert Gardner</a:t>
            </a:r>
          </a:p>
          <a:p>
            <a:pPr eaLnBrk="1" hangingPunct="1"/>
            <a:endParaRPr lang="en-US" altLang="en-US" sz="1600"/>
          </a:p>
          <a:p>
            <a:pPr eaLnBrk="1" hangingPunct="1"/>
            <a:r>
              <a:rPr lang="en-US" altLang="en-US" sz="2000"/>
              <a:t> </a:t>
            </a:r>
          </a:p>
        </p:txBody>
      </p:sp>
      <p:pic>
        <p:nvPicPr>
          <p:cNvPr id="102405" name="Picture 4">
            <a:extLst>
              <a:ext uri="{FF2B5EF4-FFF2-40B4-BE49-F238E27FC236}">
                <a16:creationId xmlns:a16="http://schemas.microsoft.com/office/drawing/2014/main" id="{399C1577-0F22-4386-B936-53D8D8ADB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124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5">
            <a:extLst>
              <a:ext uri="{FF2B5EF4-FFF2-40B4-BE49-F238E27FC236}">
                <a16:creationId xmlns:a16="http://schemas.microsoft.com/office/drawing/2014/main" id="{56AF8562-68FB-4F41-A410-41913AE77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43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7">
            <a:extLst>
              <a:ext uri="{FF2B5EF4-FFF2-40B4-BE49-F238E27FC236}">
                <a16:creationId xmlns:a16="http://schemas.microsoft.com/office/drawing/2014/main" id="{07587924-DF2B-430B-BCA2-94BAFCDC7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172075"/>
            <a:ext cx="13716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8" name="Action Button: Forward or Next 7">
            <a:hlinkClick r:id="" action="ppaction://hlinkshowjump?jump=nextslide" highlightClick="1"/>
            <a:extLst>
              <a:ext uri="{FF2B5EF4-FFF2-40B4-BE49-F238E27FC236}">
                <a16:creationId xmlns:a16="http://schemas.microsoft.com/office/drawing/2014/main" id="{6E66DDFC-DE1B-431A-B6DD-C9BEF9DB72E4}"/>
              </a:ext>
            </a:extLst>
          </p:cNvPr>
          <p:cNvSpPr>
            <a:spLocks noChangeArrowheads="1"/>
          </p:cNvSpPr>
          <p:nvPr/>
        </p:nvSpPr>
        <p:spPr bwMode="auto">
          <a:xfrm>
            <a:off x="6781800" y="6096000"/>
            <a:ext cx="639763" cy="549275"/>
          </a:xfrm>
          <a:prstGeom prst="actionButtonForwardNext">
            <a:avLst/>
          </a:prstGeom>
          <a:solidFill>
            <a:srgbClr val="FFFF00"/>
          </a:solidFill>
          <a:ln w="9525" algn="ctr">
            <a:solidFill>
              <a:schemeClr val="tx1"/>
            </a:solidFill>
            <a:round/>
            <a:headEnd/>
            <a:tailEnd/>
          </a:ln>
        </p:spPr>
        <p:txBody>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8823</TotalTime>
  <Words>10784</Words>
  <Application>Microsoft Office PowerPoint</Application>
  <PresentationFormat>On-screen Show (4:3)</PresentationFormat>
  <Paragraphs>956</Paragraphs>
  <Slides>101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101</vt:i4>
      </vt:variant>
    </vt:vector>
  </HeadingPairs>
  <TitlesOfParts>
    <vt:vector size="108" baseType="lpstr">
      <vt:lpstr>Arial</vt:lpstr>
      <vt:lpstr>Wingdings</vt:lpstr>
      <vt:lpstr>SimSun</vt:lpstr>
      <vt:lpstr>Times New Roman</vt:lpstr>
      <vt:lpstr>Default Design</vt:lpstr>
      <vt:lpstr>Bitmap Image</vt:lpstr>
      <vt:lpstr>Photo Editor Photo</vt:lpstr>
      <vt:lpstr>PowerPoint Presentation</vt:lpstr>
      <vt:lpstr>PowerPoint Presentation</vt:lpstr>
      <vt:lpstr>Homepage Unit 3: Fur, Feathers, &amp; Scales</vt:lpstr>
      <vt:lpstr>Introduction</vt:lpstr>
      <vt:lpstr>PowerPoint Presentation</vt:lpstr>
      <vt:lpstr>PowerPoint Presentation</vt:lpstr>
      <vt:lpstr>KERATIN</vt:lpstr>
      <vt:lpstr>The Students will…</vt:lpstr>
      <vt:lpstr>Materials List</vt:lpstr>
      <vt:lpstr>Exercise 1. Animal Covering Match</vt:lpstr>
      <vt:lpstr>Objective</vt:lpstr>
      <vt:lpstr>PowerPoint Presentation</vt:lpstr>
      <vt:lpstr>PowerPoint Presentation</vt:lpstr>
      <vt:lpstr>PowerPoint Presentation</vt:lpstr>
      <vt:lpstr>PowerPoint Presentation</vt:lpstr>
      <vt:lpstr>PowerPoint Presentation</vt:lpstr>
      <vt:lpstr>Directions</vt:lpstr>
      <vt:lpstr>PowerPoint Presentation</vt:lpstr>
      <vt:lpstr>PowerPoint Presentation</vt:lpstr>
      <vt:lpstr>PowerPoint Presentation</vt:lpstr>
      <vt:lpstr>PowerPoint Presentation</vt:lpstr>
      <vt:lpstr>PowerPoint Presentation</vt:lpstr>
      <vt:lpstr>Answers: Numbers refer to tag # on samples </vt:lpstr>
      <vt:lpstr>1. Mammal: Striped Skunk (J) Mephitis mephitis</vt:lpstr>
      <vt:lpstr>2. Bird: Ring-necked Pheasant (E) Phasianus colchicus</vt:lpstr>
      <vt:lpstr>3. Mammal: Rabbit (K) Sylvilagus sp.</vt:lpstr>
      <vt:lpstr>4. Mammal: Buffalo/American Bison (I) Bison bison</vt:lpstr>
      <vt:lpstr>PowerPoint Presentation</vt:lpstr>
      <vt:lpstr>6. Mammal: Black Bear (H) Ursus americanus</vt:lpstr>
      <vt:lpstr>  7. Mammal: Coyote (L) Canis latrans  </vt:lpstr>
      <vt:lpstr>  8. Reptile: American Alligator (B) Alligator mississippiensis  </vt:lpstr>
      <vt:lpstr>9. Bird: Parrot (G) &amp;/or Peacock Ara sp. &amp;/or Pavo cristatus</vt:lpstr>
      <vt:lpstr>10. Mammal: Sheep (M) Ovis aries</vt:lpstr>
      <vt:lpstr> 11. Bird: Wild Turkey (A) Meleagris gallopavo </vt:lpstr>
      <vt:lpstr>12. Bird: Bird Foot (C)</vt:lpstr>
      <vt:lpstr>13. Mammal: Mink (P) Mustela vison </vt:lpstr>
      <vt:lpstr>5. Mammal: Deer (R) Odocoileus virginianus</vt:lpstr>
      <vt:lpstr> 15. Mammal: Opossum (O) Didelphis virginiana</vt:lpstr>
      <vt:lpstr> 16. Mammal: Kangaroo (Q) Macropus sp.</vt:lpstr>
      <vt:lpstr>17. Bird: Canada Goose (D) Branta canadensis</vt:lpstr>
      <vt:lpstr>PowerPoint Presentation</vt:lpstr>
      <vt:lpstr>Exercise 2. Insulation Power </vt:lpstr>
      <vt:lpstr>Objective</vt:lpstr>
      <vt:lpstr>Exercise 2A: Fur density and thickness</vt:lpstr>
      <vt:lpstr>Exercise 2A: Fur density and thickness</vt:lpstr>
      <vt:lpstr>Using a centimeter ruler</vt:lpstr>
      <vt:lpstr>Using a centimeter ruler</vt:lpstr>
      <vt:lpstr>Using a centimeter ruler</vt:lpstr>
      <vt:lpstr>Using a centimeter ruler</vt:lpstr>
      <vt:lpstr>PowerPoint Presentation</vt:lpstr>
      <vt:lpstr>PowerPoint Presentation</vt:lpstr>
      <vt:lpstr>PowerPoint Presentation</vt:lpstr>
      <vt:lpstr>PowerPoint Presentation</vt:lpstr>
      <vt:lpstr>PowerPoint Presentation</vt:lpstr>
      <vt:lpstr>PowerPoint Presentation</vt:lpstr>
      <vt:lpstr>2B. Feel Test. </vt:lpstr>
      <vt:lpstr>PowerPoint Presentation</vt:lpstr>
      <vt:lpstr>2C. Melt Test </vt:lpstr>
      <vt:lpstr>PowerPoint Presentation</vt:lpstr>
      <vt:lpstr>PowerPoint Presentation</vt:lpstr>
      <vt:lpstr>PowerPoint Presentation</vt:lpstr>
      <vt:lpstr>PowerPoint Presentation</vt:lpstr>
      <vt:lpstr>Exercise 2D. Insulating Mechanisms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3. Keeping Warm</vt:lpstr>
      <vt:lpstr>Introduction</vt:lpstr>
      <vt:lpstr>What is Temperature?</vt:lpstr>
      <vt:lpstr>PowerPoint Presentation</vt:lpstr>
      <vt:lpstr>Converting Temperatures</vt:lpstr>
      <vt:lpstr>Temperature Conversion Answers</vt:lpstr>
      <vt:lpstr>Thermal Conductivity</vt:lpstr>
      <vt:lpstr>PowerPoint Presentation</vt:lpstr>
      <vt:lpstr>Exercise 3a. Relationship between Temperature, Conductivity, &amp; Insulation</vt:lpstr>
      <vt:lpstr>Directions</vt:lpstr>
      <vt:lpstr>Exercise 3a: Questions</vt:lpstr>
      <vt:lpstr>Exercise 3a: Questions (cont.)</vt:lpstr>
      <vt:lpstr>Exercise 3a Answers</vt:lpstr>
      <vt:lpstr>PowerPoint Presentation</vt:lpstr>
      <vt:lpstr>PowerPoint Presentation</vt:lpstr>
      <vt:lpstr>PowerPoint Presentation</vt:lpstr>
      <vt:lpstr>PowerPoint Presentation</vt:lpstr>
      <vt:lpstr>PowerPoint Presentation</vt:lpstr>
      <vt:lpstr>Exercise 3b:  R-values</vt:lpstr>
      <vt:lpstr>Exercise 3b Questions</vt:lpstr>
      <vt:lpstr>Exercise 3b Questions (cont.)</vt:lpstr>
      <vt:lpstr>Exercise 3b Answers</vt:lpstr>
      <vt:lpstr>PowerPoint Presentation</vt:lpstr>
      <vt:lpstr>PowerPoint Presentation</vt:lpstr>
      <vt:lpstr>PowerPoint Presentation</vt:lpstr>
      <vt:lpstr>Suggested Reading</vt:lpstr>
      <vt:lpstr>PowerPoint Presentation</vt:lpstr>
      <vt:lpstr>Links (all underlined text is clickable!)</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Riechert, Jones</dc:creator>
  <cp:lastModifiedBy>Hughes, Jeremy</cp:lastModifiedBy>
  <cp:revision>307</cp:revision>
  <dcterms:created xsi:type="dcterms:W3CDTF">2007-03-16T16:51:05Z</dcterms:created>
  <dcterms:modified xsi:type="dcterms:W3CDTF">2020-11-10T21:03:27Z</dcterms:modified>
</cp:coreProperties>
</file>